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80" r:id="rId8"/>
    <p:sldId id="265" r:id="rId9"/>
    <p:sldId id="271" r:id="rId10"/>
    <p:sldId id="282" r:id="rId11"/>
    <p:sldId id="283" r:id="rId12"/>
    <p:sldId id="284" r:id="rId13"/>
    <p:sldId id="261" r:id="rId14"/>
    <p:sldId id="272" r:id="rId15"/>
    <p:sldId id="285" r:id="rId16"/>
    <p:sldId id="262" r:id="rId17"/>
    <p:sldId id="273" r:id="rId18"/>
    <p:sldId id="286" r:id="rId19"/>
    <p:sldId id="263" r:id="rId20"/>
    <p:sldId id="274" r:id="rId21"/>
    <p:sldId id="287" r:id="rId22"/>
    <p:sldId id="264" r:id="rId23"/>
    <p:sldId id="288" r:id="rId24"/>
    <p:sldId id="294" r:id="rId25"/>
    <p:sldId id="295" r:id="rId26"/>
    <p:sldId id="289" r:id="rId27"/>
    <p:sldId id="266" r:id="rId28"/>
    <p:sldId id="292" r:id="rId29"/>
    <p:sldId id="267" r:id="rId30"/>
    <p:sldId id="290" r:id="rId31"/>
    <p:sldId id="291" r:id="rId32"/>
    <p:sldId id="296" r:id="rId33"/>
    <p:sldId id="268" r:id="rId34"/>
    <p:sldId id="269" r:id="rId3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2" d="100"/>
          <a:sy n="92" d="100"/>
        </p:scale>
        <p:origin x="-10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06811-430B-4C2F-95EB-FF7F4440540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D6E189-2217-422C-A413-0AB3E73088F8}">
      <dgm:prSet phldrT="[Text]" custT="1"/>
      <dgm:spPr/>
      <dgm:t>
        <a:bodyPr/>
        <a:lstStyle/>
        <a:p>
          <a:r>
            <a:rPr lang="en-US" sz="2400" b="1" dirty="0" smtClean="0"/>
            <a:t>Dermatopathology diagnosis</a:t>
          </a:r>
          <a:endParaRPr lang="en-US" sz="2400" b="1" dirty="0"/>
        </a:p>
      </dgm:t>
    </dgm:pt>
    <dgm:pt modelId="{2F27E88A-C15B-47D0-B44F-73CDD81C2F0D}" type="parTrans" cxnId="{DC2FBCC5-1C27-44D3-AD0E-3D1D07B037A0}">
      <dgm:prSet/>
      <dgm:spPr/>
      <dgm:t>
        <a:bodyPr/>
        <a:lstStyle/>
        <a:p>
          <a:endParaRPr lang="en-US" sz="2000"/>
        </a:p>
      </dgm:t>
    </dgm:pt>
    <dgm:pt modelId="{02B98A6A-E62C-4B4E-BD95-1993A9E55F75}" type="sibTrans" cxnId="{DC2FBCC5-1C27-44D3-AD0E-3D1D07B037A0}">
      <dgm:prSet/>
      <dgm:spPr/>
      <dgm:t>
        <a:bodyPr/>
        <a:lstStyle/>
        <a:p>
          <a:endParaRPr lang="en-US" sz="2000"/>
        </a:p>
      </dgm:t>
    </dgm:pt>
    <dgm:pt modelId="{DAC1F76B-229D-46B1-A29F-02C6ECC36687}">
      <dgm:prSet phldrT="[Text]" custT="1"/>
      <dgm:spPr/>
      <dgm:t>
        <a:bodyPr/>
        <a:lstStyle/>
        <a:p>
          <a:r>
            <a:rPr lang="en-US" sz="2400" dirty="0" smtClean="0"/>
            <a:t>Mass</a:t>
          </a:r>
          <a:endParaRPr lang="en-US" sz="2400" dirty="0"/>
        </a:p>
      </dgm:t>
    </dgm:pt>
    <dgm:pt modelId="{2C2526B3-B2DB-468A-B7EF-2255F903FA76}" type="parTrans" cxnId="{BD85D480-C459-4E70-8E70-CC5C3321BFB4}">
      <dgm:prSet/>
      <dgm:spPr/>
      <dgm:t>
        <a:bodyPr/>
        <a:lstStyle/>
        <a:p>
          <a:endParaRPr lang="en-US" sz="2000"/>
        </a:p>
      </dgm:t>
    </dgm:pt>
    <dgm:pt modelId="{8CC3BF8A-5887-4536-B2E4-AD745821595D}" type="sibTrans" cxnId="{BD85D480-C459-4E70-8E70-CC5C3321BFB4}">
      <dgm:prSet/>
      <dgm:spPr/>
      <dgm:t>
        <a:bodyPr/>
        <a:lstStyle/>
        <a:p>
          <a:endParaRPr lang="en-US" sz="2000"/>
        </a:p>
      </dgm:t>
    </dgm:pt>
    <dgm:pt modelId="{12106E2E-ACBC-4EBA-B1F9-35533F81AB21}">
      <dgm:prSet phldrT="[Text]" custT="1"/>
      <dgm:spPr/>
      <dgm:t>
        <a:bodyPr/>
        <a:lstStyle/>
        <a:p>
          <a:r>
            <a:rPr lang="en-US" sz="2400" dirty="0" smtClean="0"/>
            <a:t>Neoplasia</a:t>
          </a:r>
          <a:endParaRPr lang="en-US" sz="2400" dirty="0"/>
        </a:p>
      </dgm:t>
    </dgm:pt>
    <dgm:pt modelId="{F7E3461E-4CCB-4F00-B7AC-22A435822760}" type="parTrans" cxnId="{00CBDB6D-160C-405F-8CE8-FCBAE54C228B}">
      <dgm:prSet/>
      <dgm:spPr/>
      <dgm:t>
        <a:bodyPr/>
        <a:lstStyle/>
        <a:p>
          <a:endParaRPr lang="en-US" sz="2000"/>
        </a:p>
      </dgm:t>
    </dgm:pt>
    <dgm:pt modelId="{535C9662-D5AB-491C-B6A1-63AC4075C560}" type="sibTrans" cxnId="{00CBDB6D-160C-405F-8CE8-FCBAE54C228B}">
      <dgm:prSet/>
      <dgm:spPr/>
      <dgm:t>
        <a:bodyPr/>
        <a:lstStyle/>
        <a:p>
          <a:endParaRPr lang="en-US" sz="2000"/>
        </a:p>
      </dgm:t>
    </dgm:pt>
    <dgm:pt modelId="{5A78BB56-E8CD-4BEF-A01F-B57CDDE19CA5}">
      <dgm:prSet phldrT="[Text]" custT="1"/>
      <dgm:spPr/>
      <dgm:t>
        <a:bodyPr/>
        <a:lstStyle/>
        <a:p>
          <a:r>
            <a:rPr lang="en-US" sz="2400" dirty="0" err="1" smtClean="0"/>
            <a:t>Nonneoplastic</a:t>
          </a:r>
          <a:r>
            <a:rPr lang="en-US" sz="2400" dirty="0" smtClean="0"/>
            <a:t> mass</a:t>
          </a:r>
          <a:endParaRPr lang="en-US" sz="2400" dirty="0"/>
        </a:p>
      </dgm:t>
    </dgm:pt>
    <dgm:pt modelId="{9422DB4B-01C2-4F02-9475-0C526C6BE766}" type="parTrans" cxnId="{5A110276-B061-44C3-9B55-1B07B08FAC98}">
      <dgm:prSet/>
      <dgm:spPr/>
      <dgm:t>
        <a:bodyPr/>
        <a:lstStyle/>
        <a:p>
          <a:endParaRPr lang="en-US" sz="2000"/>
        </a:p>
      </dgm:t>
    </dgm:pt>
    <dgm:pt modelId="{033E6E0E-2826-4121-AAD5-1D4251EA473C}" type="sibTrans" cxnId="{5A110276-B061-44C3-9B55-1B07B08FAC98}">
      <dgm:prSet/>
      <dgm:spPr/>
      <dgm:t>
        <a:bodyPr/>
        <a:lstStyle/>
        <a:p>
          <a:endParaRPr lang="en-US" sz="2000"/>
        </a:p>
      </dgm:t>
    </dgm:pt>
    <dgm:pt modelId="{35DDF2CB-9568-4FB1-AD63-EB8992E35348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400" dirty="0" smtClean="0"/>
            <a:t>No mass</a:t>
          </a:r>
          <a:endParaRPr lang="en-US" sz="2400" dirty="0"/>
        </a:p>
      </dgm:t>
    </dgm:pt>
    <dgm:pt modelId="{50C115F7-163F-416A-A4D9-44EFCDDEB409}" type="parTrans" cxnId="{52C70B7B-CBD2-47C6-BC4A-475973D599BB}">
      <dgm:prSet/>
      <dgm:spPr/>
      <dgm:t>
        <a:bodyPr/>
        <a:lstStyle/>
        <a:p>
          <a:endParaRPr lang="en-US" sz="2000"/>
        </a:p>
      </dgm:t>
    </dgm:pt>
    <dgm:pt modelId="{509F959C-C5AC-4754-AC66-A6FC13D0B11E}" type="sibTrans" cxnId="{52C70B7B-CBD2-47C6-BC4A-475973D599BB}">
      <dgm:prSet/>
      <dgm:spPr/>
      <dgm:t>
        <a:bodyPr/>
        <a:lstStyle/>
        <a:p>
          <a:endParaRPr lang="en-US" sz="2000"/>
        </a:p>
      </dgm:t>
    </dgm:pt>
    <dgm:pt modelId="{7A41D1A5-7023-4390-9722-618761FE6EB6}">
      <dgm:prSet phldrT="[Text]" custT="1"/>
      <dgm:spPr/>
      <dgm:t>
        <a:bodyPr/>
        <a:lstStyle/>
        <a:p>
          <a:r>
            <a:rPr lang="en-US" sz="2400" dirty="0" smtClean="0"/>
            <a:t>Noninflammatory</a:t>
          </a:r>
          <a:endParaRPr lang="en-US" sz="2400" dirty="0"/>
        </a:p>
      </dgm:t>
    </dgm:pt>
    <dgm:pt modelId="{A640B15B-A377-4447-BED9-96CE0BCA706A}" type="parTrans" cxnId="{AADF5F1D-B4FE-40C4-BA01-E6B637784B66}">
      <dgm:prSet/>
      <dgm:spPr/>
      <dgm:t>
        <a:bodyPr/>
        <a:lstStyle/>
        <a:p>
          <a:endParaRPr lang="en-US" sz="2000"/>
        </a:p>
      </dgm:t>
    </dgm:pt>
    <dgm:pt modelId="{C7DBD51E-1C98-4A7C-806B-C451150AF18A}" type="sibTrans" cxnId="{AADF5F1D-B4FE-40C4-BA01-E6B637784B66}">
      <dgm:prSet/>
      <dgm:spPr/>
      <dgm:t>
        <a:bodyPr/>
        <a:lstStyle/>
        <a:p>
          <a:endParaRPr lang="en-US" sz="2000"/>
        </a:p>
      </dgm:t>
    </dgm:pt>
    <dgm:pt modelId="{5AE47368-B3F9-498B-944F-AD0D01295EF1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endParaRPr lang="en-US" sz="2800" dirty="0" smtClean="0"/>
        </a:p>
        <a:p>
          <a:r>
            <a:rPr lang="en-US" sz="2800" dirty="0" smtClean="0"/>
            <a:t>Inflammatory</a:t>
          </a:r>
          <a:endParaRPr lang="en-US" sz="1800" dirty="0" smtClean="0"/>
        </a:p>
        <a:p>
          <a:endParaRPr lang="en-US" sz="1800" dirty="0"/>
        </a:p>
      </dgm:t>
    </dgm:pt>
    <dgm:pt modelId="{1A591447-DF65-467C-AF06-D8C40CD3D2FF}" type="parTrans" cxnId="{BC6E48D4-0DA1-49F2-AE27-7BB6EFC1FFB4}">
      <dgm:prSet/>
      <dgm:spPr/>
      <dgm:t>
        <a:bodyPr/>
        <a:lstStyle/>
        <a:p>
          <a:endParaRPr lang="en-US" sz="2000"/>
        </a:p>
      </dgm:t>
    </dgm:pt>
    <dgm:pt modelId="{55109B41-6D3F-43EF-9EBC-F4F9DD937DFB}" type="sibTrans" cxnId="{BC6E48D4-0DA1-49F2-AE27-7BB6EFC1FFB4}">
      <dgm:prSet/>
      <dgm:spPr/>
      <dgm:t>
        <a:bodyPr/>
        <a:lstStyle/>
        <a:p>
          <a:endParaRPr lang="en-US" sz="2000"/>
        </a:p>
      </dgm:t>
    </dgm:pt>
    <dgm:pt modelId="{5EFCFF8C-2AA4-4E78-85C0-F12F17FBF9A0}" type="pres">
      <dgm:prSet presAssocID="{2B806811-430B-4C2F-95EB-FF7F444054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517D2BA-C37B-4008-AB6F-8A862A530BC8}" type="pres">
      <dgm:prSet presAssocID="{42D6E189-2217-422C-A413-0AB3E73088F8}" presName="hierRoot1" presStyleCnt="0"/>
      <dgm:spPr/>
    </dgm:pt>
    <dgm:pt modelId="{6B54B915-2F6E-4A90-9BD7-3147BE82F3EB}" type="pres">
      <dgm:prSet presAssocID="{42D6E189-2217-422C-A413-0AB3E73088F8}" presName="composite" presStyleCnt="0"/>
      <dgm:spPr/>
    </dgm:pt>
    <dgm:pt modelId="{CCEC4079-BD47-47D8-8E50-3AEFE08C9020}" type="pres">
      <dgm:prSet presAssocID="{42D6E189-2217-422C-A413-0AB3E73088F8}" presName="background" presStyleLbl="node0" presStyleIdx="0" presStyleCnt="1"/>
      <dgm:spPr/>
    </dgm:pt>
    <dgm:pt modelId="{96804092-5AD9-4183-B06D-3BFD518B3DE0}" type="pres">
      <dgm:prSet presAssocID="{42D6E189-2217-422C-A413-0AB3E73088F8}" presName="text" presStyleLbl="fgAcc0" presStyleIdx="0" presStyleCnt="1" custScaleX="2103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CACA9-88BB-4DE5-BFD7-DEA3932921DC}" type="pres">
      <dgm:prSet presAssocID="{42D6E189-2217-422C-A413-0AB3E73088F8}" presName="hierChild2" presStyleCnt="0"/>
      <dgm:spPr/>
    </dgm:pt>
    <dgm:pt modelId="{63B58B3A-4B3A-4FE6-A1EE-49FAEC4D227F}" type="pres">
      <dgm:prSet presAssocID="{2C2526B3-B2DB-468A-B7EF-2255F903FA7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D9DDD2E-B071-4C6E-926A-003D6C843D7D}" type="pres">
      <dgm:prSet presAssocID="{DAC1F76B-229D-46B1-A29F-02C6ECC36687}" presName="hierRoot2" presStyleCnt="0"/>
      <dgm:spPr/>
    </dgm:pt>
    <dgm:pt modelId="{3927D3DA-1D53-4303-BDFF-5FE020D4ED7C}" type="pres">
      <dgm:prSet presAssocID="{DAC1F76B-229D-46B1-A29F-02C6ECC36687}" presName="composite2" presStyleCnt="0"/>
      <dgm:spPr/>
    </dgm:pt>
    <dgm:pt modelId="{A1FDE0D3-440A-445A-9236-343877BA293C}" type="pres">
      <dgm:prSet presAssocID="{DAC1F76B-229D-46B1-A29F-02C6ECC36687}" presName="background2" presStyleLbl="node2" presStyleIdx="0" presStyleCnt="2"/>
      <dgm:spPr/>
    </dgm:pt>
    <dgm:pt modelId="{EF28E866-FE99-4F48-B8A3-0C509BA1C0BB}" type="pres">
      <dgm:prSet presAssocID="{DAC1F76B-229D-46B1-A29F-02C6ECC3668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7EA719-5CF0-4D11-BEE3-8DE0A54367AE}" type="pres">
      <dgm:prSet presAssocID="{DAC1F76B-229D-46B1-A29F-02C6ECC36687}" presName="hierChild3" presStyleCnt="0"/>
      <dgm:spPr/>
    </dgm:pt>
    <dgm:pt modelId="{1315B745-337D-4702-AF02-789624A66894}" type="pres">
      <dgm:prSet presAssocID="{F7E3461E-4CCB-4F00-B7AC-22A435822760}" presName="Name17" presStyleLbl="parChTrans1D3" presStyleIdx="0" presStyleCnt="4"/>
      <dgm:spPr/>
      <dgm:t>
        <a:bodyPr/>
        <a:lstStyle/>
        <a:p>
          <a:endParaRPr lang="en-US"/>
        </a:p>
      </dgm:t>
    </dgm:pt>
    <dgm:pt modelId="{2B2545BE-BC26-48FC-A9A1-E55AC7E8C875}" type="pres">
      <dgm:prSet presAssocID="{12106E2E-ACBC-4EBA-B1F9-35533F81AB21}" presName="hierRoot3" presStyleCnt="0"/>
      <dgm:spPr/>
    </dgm:pt>
    <dgm:pt modelId="{D42C2B76-60C0-490A-AE7E-C3608185C0AE}" type="pres">
      <dgm:prSet presAssocID="{12106E2E-ACBC-4EBA-B1F9-35533F81AB21}" presName="composite3" presStyleCnt="0"/>
      <dgm:spPr/>
    </dgm:pt>
    <dgm:pt modelId="{A7E3695B-0E5B-4DBC-8919-F8031C239899}" type="pres">
      <dgm:prSet presAssocID="{12106E2E-ACBC-4EBA-B1F9-35533F81AB21}" presName="background3" presStyleLbl="node3" presStyleIdx="0" presStyleCnt="4"/>
      <dgm:spPr/>
    </dgm:pt>
    <dgm:pt modelId="{7D360D74-7572-49A6-9474-111AB9428755}" type="pres">
      <dgm:prSet presAssocID="{12106E2E-ACBC-4EBA-B1F9-35533F81AB21}" presName="text3" presStyleLbl="fgAcc3" presStyleIdx="0" presStyleCnt="4" custLinFactNeighborX="-12210" custLinFactNeighborY="11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2429ED-2D1F-4432-95F5-82B7161E1C83}" type="pres">
      <dgm:prSet presAssocID="{12106E2E-ACBC-4EBA-B1F9-35533F81AB21}" presName="hierChild4" presStyleCnt="0"/>
      <dgm:spPr/>
    </dgm:pt>
    <dgm:pt modelId="{64A85863-FBDD-48A2-A307-376933BEE250}" type="pres">
      <dgm:prSet presAssocID="{9422DB4B-01C2-4F02-9475-0C526C6BE766}" presName="Name17" presStyleLbl="parChTrans1D3" presStyleIdx="1" presStyleCnt="4"/>
      <dgm:spPr/>
      <dgm:t>
        <a:bodyPr/>
        <a:lstStyle/>
        <a:p>
          <a:endParaRPr lang="en-US"/>
        </a:p>
      </dgm:t>
    </dgm:pt>
    <dgm:pt modelId="{3D60EF3E-2527-4C31-A424-DF0704D0F7E4}" type="pres">
      <dgm:prSet presAssocID="{5A78BB56-E8CD-4BEF-A01F-B57CDDE19CA5}" presName="hierRoot3" presStyleCnt="0"/>
      <dgm:spPr/>
    </dgm:pt>
    <dgm:pt modelId="{BE93FB57-7CE3-4B58-B61E-DEBA73132F5A}" type="pres">
      <dgm:prSet presAssocID="{5A78BB56-E8CD-4BEF-A01F-B57CDDE19CA5}" presName="composite3" presStyleCnt="0"/>
      <dgm:spPr/>
    </dgm:pt>
    <dgm:pt modelId="{BFC29019-D2A6-47DC-A440-7F64F8931BFD}" type="pres">
      <dgm:prSet presAssocID="{5A78BB56-E8CD-4BEF-A01F-B57CDDE19CA5}" presName="background3" presStyleLbl="node3" presStyleIdx="1" presStyleCnt="4"/>
      <dgm:spPr/>
    </dgm:pt>
    <dgm:pt modelId="{69BA231F-714A-43B7-84A2-9AC7F0AEB630}" type="pres">
      <dgm:prSet presAssocID="{5A78BB56-E8CD-4BEF-A01F-B57CDDE19CA5}" presName="text3" presStyleLbl="fgAcc3" presStyleIdx="1" presStyleCnt="4" custScaleX="146139" custLinFactNeighborX="-200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8AEB3A-5378-40FE-887D-124AEEEAB03A}" type="pres">
      <dgm:prSet presAssocID="{5A78BB56-E8CD-4BEF-A01F-B57CDDE19CA5}" presName="hierChild4" presStyleCnt="0"/>
      <dgm:spPr/>
    </dgm:pt>
    <dgm:pt modelId="{04F3D722-64D9-48E5-83B9-4BB27EE4ADB8}" type="pres">
      <dgm:prSet presAssocID="{50C115F7-163F-416A-A4D9-44EFCDDEB40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C8B5853-71CD-439B-BFD7-5DD65BB55CEE}" type="pres">
      <dgm:prSet presAssocID="{35DDF2CB-9568-4FB1-AD63-EB8992E35348}" presName="hierRoot2" presStyleCnt="0"/>
      <dgm:spPr/>
    </dgm:pt>
    <dgm:pt modelId="{95057228-B7F7-428E-8480-33070C13510A}" type="pres">
      <dgm:prSet presAssocID="{35DDF2CB-9568-4FB1-AD63-EB8992E35348}" presName="composite2" presStyleCnt="0"/>
      <dgm:spPr/>
    </dgm:pt>
    <dgm:pt modelId="{440CFE22-B51A-451C-8422-E06E5A64D1FF}" type="pres">
      <dgm:prSet presAssocID="{35DDF2CB-9568-4FB1-AD63-EB8992E35348}" presName="background2" presStyleLbl="node2" presStyleIdx="1" presStyleCnt="2"/>
      <dgm:spPr/>
    </dgm:pt>
    <dgm:pt modelId="{49938EA3-01BE-4F88-A951-D90A375FE97F}" type="pres">
      <dgm:prSet presAssocID="{35DDF2CB-9568-4FB1-AD63-EB8992E3534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B97-3D2E-4509-8A7D-DB27FD4C7EC0}" type="pres">
      <dgm:prSet presAssocID="{35DDF2CB-9568-4FB1-AD63-EB8992E35348}" presName="hierChild3" presStyleCnt="0"/>
      <dgm:spPr/>
    </dgm:pt>
    <dgm:pt modelId="{B6B1D807-DC4D-4C64-A0DF-620AE93B5B2A}" type="pres">
      <dgm:prSet presAssocID="{A640B15B-A377-4447-BED9-96CE0BCA706A}" presName="Name17" presStyleLbl="parChTrans1D3" presStyleIdx="2" presStyleCnt="4"/>
      <dgm:spPr/>
      <dgm:t>
        <a:bodyPr/>
        <a:lstStyle/>
        <a:p>
          <a:endParaRPr lang="en-US"/>
        </a:p>
      </dgm:t>
    </dgm:pt>
    <dgm:pt modelId="{726364F2-27EB-4C7A-B233-0468BDA56210}" type="pres">
      <dgm:prSet presAssocID="{7A41D1A5-7023-4390-9722-618761FE6EB6}" presName="hierRoot3" presStyleCnt="0"/>
      <dgm:spPr/>
    </dgm:pt>
    <dgm:pt modelId="{2B9E8BDC-F6C3-4B9A-BB3E-33BD020DB027}" type="pres">
      <dgm:prSet presAssocID="{7A41D1A5-7023-4390-9722-618761FE6EB6}" presName="composite3" presStyleCnt="0"/>
      <dgm:spPr/>
    </dgm:pt>
    <dgm:pt modelId="{DDCBB55D-6314-4CE3-B241-8C51E9323EE0}" type="pres">
      <dgm:prSet presAssocID="{7A41D1A5-7023-4390-9722-618761FE6EB6}" presName="background3" presStyleLbl="node3" presStyleIdx="2" presStyleCnt="4"/>
      <dgm:spPr/>
    </dgm:pt>
    <dgm:pt modelId="{AEB40730-9152-4A63-B43C-CC13DA8933AA}" type="pres">
      <dgm:prSet presAssocID="{7A41D1A5-7023-4390-9722-618761FE6EB6}" presName="text3" presStyleLbl="fgAcc3" presStyleIdx="2" presStyleCnt="4" custScaleX="1804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09389F-9459-4922-B097-46A229E9BB8F}" type="pres">
      <dgm:prSet presAssocID="{7A41D1A5-7023-4390-9722-618761FE6EB6}" presName="hierChild4" presStyleCnt="0"/>
      <dgm:spPr/>
    </dgm:pt>
    <dgm:pt modelId="{F0AE35DE-B809-4222-A62B-E51C8151E8C2}" type="pres">
      <dgm:prSet presAssocID="{1A591447-DF65-467C-AF06-D8C40CD3D2FF}" presName="Name17" presStyleLbl="parChTrans1D3" presStyleIdx="3" presStyleCnt="4"/>
      <dgm:spPr/>
      <dgm:t>
        <a:bodyPr/>
        <a:lstStyle/>
        <a:p>
          <a:endParaRPr lang="en-US"/>
        </a:p>
      </dgm:t>
    </dgm:pt>
    <dgm:pt modelId="{895DF25F-28E1-414C-B847-EF557543CAF0}" type="pres">
      <dgm:prSet presAssocID="{5AE47368-B3F9-498B-944F-AD0D01295EF1}" presName="hierRoot3" presStyleCnt="0"/>
      <dgm:spPr/>
    </dgm:pt>
    <dgm:pt modelId="{CDB108A1-E0F0-470C-A37F-6C8957AAAFC7}" type="pres">
      <dgm:prSet presAssocID="{5AE47368-B3F9-498B-944F-AD0D01295EF1}" presName="composite3" presStyleCnt="0"/>
      <dgm:spPr/>
    </dgm:pt>
    <dgm:pt modelId="{40F239C7-CAEC-4DC3-B468-7E9DDE3F2D11}" type="pres">
      <dgm:prSet presAssocID="{5AE47368-B3F9-498B-944F-AD0D01295EF1}" presName="background3" presStyleLbl="node3" presStyleIdx="3" presStyleCnt="4"/>
      <dgm:spPr/>
    </dgm:pt>
    <dgm:pt modelId="{C33C9F4F-29B5-45E2-8732-2F8BFF783328}" type="pres">
      <dgm:prSet presAssocID="{5AE47368-B3F9-498B-944F-AD0D01295EF1}" presName="text3" presStyleLbl="fgAcc3" presStyleIdx="3" presStyleCnt="4" custScaleX="156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D0D606-2475-4124-943A-B64462ADA3C8}" type="pres">
      <dgm:prSet presAssocID="{5AE47368-B3F9-498B-944F-AD0D01295EF1}" presName="hierChild4" presStyleCnt="0"/>
      <dgm:spPr/>
    </dgm:pt>
  </dgm:ptLst>
  <dgm:cxnLst>
    <dgm:cxn modelId="{36B4F922-2454-432A-8DF7-217DD91F1991}" type="presOf" srcId="{1A591447-DF65-467C-AF06-D8C40CD3D2FF}" destId="{F0AE35DE-B809-4222-A62B-E51C8151E8C2}" srcOrd="0" destOrd="0" presId="urn:microsoft.com/office/officeart/2005/8/layout/hierarchy1"/>
    <dgm:cxn modelId="{AA792881-9FAB-4D28-A333-DC06238375D5}" type="presOf" srcId="{5AE47368-B3F9-498B-944F-AD0D01295EF1}" destId="{C33C9F4F-29B5-45E2-8732-2F8BFF783328}" srcOrd="0" destOrd="0" presId="urn:microsoft.com/office/officeart/2005/8/layout/hierarchy1"/>
    <dgm:cxn modelId="{5A110276-B061-44C3-9B55-1B07B08FAC98}" srcId="{DAC1F76B-229D-46B1-A29F-02C6ECC36687}" destId="{5A78BB56-E8CD-4BEF-A01F-B57CDDE19CA5}" srcOrd="1" destOrd="0" parTransId="{9422DB4B-01C2-4F02-9475-0C526C6BE766}" sibTransId="{033E6E0E-2826-4121-AAD5-1D4251EA473C}"/>
    <dgm:cxn modelId="{CC7CB765-69DA-4B67-B89E-A0D68A42DB2B}" type="presOf" srcId="{F7E3461E-4CCB-4F00-B7AC-22A435822760}" destId="{1315B745-337D-4702-AF02-789624A66894}" srcOrd="0" destOrd="0" presId="urn:microsoft.com/office/officeart/2005/8/layout/hierarchy1"/>
    <dgm:cxn modelId="{C7E05196-D1DB-4168-AF41-FD5F20579891}" type="presOf" srcId="{2C2526B3-B2DB-468A-B7EF-2255F903FA76}" destId="{63B58B3A-4B3A-4FE6-A1EE-49FAEC4D227F}" srcOrd="0" destOrd="0" presId="urn:microsoft.com/office/officeart/2005/8/layout/hierarchy1"/>
    <dgm:cxn modelId="{BD85D480-C459-4E70-8E70-CC5C3321BFB4}" srcId="{42D6E189-2217-422C-A413-0AB3E73088F8}" destId="{DAC1F76B-229D-46B1-A29F-02C6ECC36687}" srcOrd="0" destOrd="0" parTransId="{2C2526B3-B2DB-468A-B7EF-2255F903FA76}" sibTransId="{8CC3BF8A-5887-4536-B2E4-AD745821595D}"/>
    <dgm:cxn modelId="{AADF5F1D-B4FE-40C4-BA01-E6B637784B66}" srcId="{35DDF2CB-9568-4FB1-AD63-EB8992E35348}" destId="{7A41D1A5-7023-4390-9722-618761FE6EB6}" srcOrd="0" destOrd="0" parTransId="{A640B15B-A377-4447-BED9-96CE0BCA706A}" sibTransId="{C7DBD51E-1C98-4A7C-806B-C451150AF18A}"/>
    <dgm:cxn modelId="{8CBC61E7-9A40-485F-827E-AFBCEF6A644B}" type="presOf" srcId="{2B806811-430B-4C2F-95EB-FF7F44405403}" destId="{5EFCFF8C-2AA4-4E78-85C0-F12F17FBF9A0}" srcOrd="0" destOrd="0" presId="urn:microsoft.com/office/officeart/2005/8/layout/hierarchy1"/>
    <dgm:cxn modelId="{DC2FBCC5-1C27-44D3-AD0E-3D1D07B037A0}" srcId="{2B806811-430B-4C2F-95EB-FF7F44405403}" destId="{42D6E189-2217-422C-A413-0AB3E73088F8}" srcOrd="0" destOrd="0" parTransId="{2F27E88A-C15B-47D0-B44F-73CDD81C2F0D}" sibTransId="{02B98A6A-E62C-4B4E-BD95-1993A9E55F75}"/>
    <dgm:cxn modelId="{0D18B5A0-1779-49F3-98BC-64303AEEE8CC}" type="presOf" srcId="{A640B15B-A377-4447-BED9-96CE0BCA706A}" destId="{B6B1D807-DC4D-4C64-A0DF-620AE93B5B2A}" srcOrd="0" destOrd="0" presId="urn:microsoft.com/office/officeart/2005/8/layout/hierarchy1"/>
    <dgm:cxn modelId="{181023E6-50DA-40F6-B05F-41A07D655B91}" type="presOf" srcId="{12106E2E-ACBC-4EBA-B1F9-35533F81AB21}" destId="{7D360D74-7572-49A6-9474-111AB9428755}" srcOrd="0" destOrd="0" presId="urn:microsoft.com/office/officeart/2005/8/layout/hierarchy1"/>
    <dgm:cxn modelId="{439B9BB7-5D1C-4580-8E87-8380188E9442}" type="presOf" srcId="{42D6E189-2217-422C-A413-0AB3E73088F8}" destId="{96804092-5AD9-4183-B06D-3BFD518B3DE0}" srcOrd="0" destOrd="0" presId="urn:microsoft.com/office/officeart/2005/8/layout/hierarchy1"/>
    <dgm:cxn modelId="{00CBDB6D-160C-405F-8CE8-FCBAE54C228B}" srcId="{DAC1F76B-229D-46B1-A29F-02C6ECC36687}" destId="{12106E2E-ACBC-4EBA-B1F9-35533F81AB21}" srcOrd="0" destOrd="0" parTransId="{F7E3461E-4CCB-4F00-B7AC-22A435822760}" sibTransId="{535C9662-D5AB-491C-B6A1-63AC4075C560}"/>
    <dgm:cxn modelId="{52C70B7B-CBD2-47C6-BC4A-475973D599BB}" srcId="{42D6E189-2217-422C-A413-0AB3E73088F8}" destId="{35DDF2CB-9568-4FB1-AD63-EB8992E35348}" srcOrd="1" destOrd="0" parTransId="{50C115F7-163F-416A-A4D9-44EFCDDEB409}" sibTransId="{509F959C-C5AC-4754-AC66-A6FC13D0B11E}"/>
    <dgm:cxn modelId="{E184D51F-CADA-4BBD-A56C-BD48E5D7CB4D}" type="presOf" srcId="{35DDF2CB-9568-4FB1-AD63-EB8992E35348}" destId="{49938EA3-01BE-4F88-A951-D90A375FE97F}" srcOrd="0" destOrd="0" presId="urn:microsoft.com/office/officeart/2005/8/layout/hierarchy1"/>
    <dgm:cxn modelId="{BC6E48D4-0DA1-49F2-AE27-7BB6EFC1FFB4}" srcId="{35DDF2CB-9568-4FB1-AD63-EB8992E35348}" destId="{5AE47368-B3F9-498B-944F-AD0D01295EF1}" srcOrd="1" destOrd="0" parTransId="{1A591447-DF65-467C-AF06-D8C40CD3D2FF}" sibTransId="{55109B41-6D3F-43EF-9EBC-F4F9DD937DFB}"/>
    <dgm:cxn modelId="{5DD79BCD-54AC-4FEA-BA4A-923833D5FC0B}" type="presOf" srcId="{5A78BB56-E8CD-4BEF-A01F-B57CDDE19CA5}" destId="{69BA231F-714A-43B7-84A2-9AC7F0AEB630}" srcOrd="0" destOrd="0" presId="urn:microsoft.com/office/officeart/2005/8/layout/hierarchy1"/>
    <dgm:cxn modelId="{DE17E395-4E8A-4BF3-85AE-6963A2CC6704}" type="presOf" srcId="{DAC1F76B-229D-46B1-A29F-02C6ECC36687}" destId="{EF28E866-FE99-4F48-B8A3-0C509BA1C0BB}" srcOrd="0" destOrd="0" presId="urn:microsoft.com/office/officeart/2005/8/layout/hierarchy1"/>
    <dgm:cxn modelId="{017FFA5E-CCDC-4A68-948E-A86BC2DD3D02}" type="presOf" srcId="{7A41D1A5-7023-4390-9722-618761FE6EB6}" destId="{AEB40730-9152-4A63-B43C-CC13DA8933AA}" srcOrd="0" destOrd="0" presId="urn:microsoft.com/office/officeart/2005/8/layout/hierarchy1"/>
    <dgm:cxn modelId="{3F920DF2-B0F6-4DB6-A9E0-4BB18168F983}" type="presOf" srcId="{9422DB4B-01C2-4F02-9475-0C526C6BE766}" destId="{64A85863-FBDD-48A2-A307-376933BEE250}" srcOrd="0" destOrd="0" presId="urn:microsoft.com/office/officeart/2005/8/layout/hierarchy1"/>
    <dgm:cxn modelId="{A855BC12-06F7-4CA9-A295-E24D31282F85}" type="presOf" srcId="{50C115F7-163F-416A-A4D9-44EFCDDEB409}" destId="{04F3D722-64D9-48E5-83B9-4BB27EE4ADB8}" srcOrd="0" destOrd="0" presId="urn:microsoft.com/office/officeart/2005/8/layout/hierarchy1"/>
    <dgm:cxn modelId="{C821FDBE-2E42-4970-8933-76157D3EEB3E}" type="presParOf" srcId="{5EFCFF8C-2AA4-4E78-85C0-F12F17FBF9A0}" destId="{1517D2BA-C37B-4008-AB6F-8A862A530BC8}" srcOrd="0" destOrd="0" presId="urn:microsoft.com/office/officeart/2005/8/layout/hierarchy1"/>
    <dgm:cxn modelId="{AD9893AD-FA72-4340-B666-DCECC73F19AC}" type="presParOf" srcId="{1517D2BA-C37B-4008-AB6F-8A862A530BC8}" destId="{6B54B915-2F6E-4A90-9BD7-3147BE82F3EB}" srcOrd="0" destOrd="0" presId="urn:microsoft.com/office/officeart/2005/8/layout/hierarchy1"/>
    <dgm:cxn modelId="{08AF68A9-84CF-4D1C-942E-E5835F94383F}" type="presParOf" srcId="{6B54B915-2F6E-4A90-9BD7-3147BE82F3EB}" destId="{CCEC4079-BD47-47D8-8E50-3AEFE08C9020}" srcOrd="0" destOrd="0" presId="urn:microsoft.com/office/officeart/2005/8/layout/hierarchy1"/>
    <dgm:cxn modelId="{3B5DD4E9-E197-429F-B1F9-844F6751FA28}" type="presParOf" srcId="{6B54B915-2F6E-4A90-9BD7-3147BE82F3EB}" destId="{96804092-5AD9-4183-B06D-3BFD518B3DE0}" srcOrd="1" destOrd="0" presId="urn:microsoft.com/office/officeart/2005/8/layout/hierarchy1"/>
    <dgm:cxn modelId="{4463A7AC-69F3-4851-AD03-3771E0678517}" type="presParOf" srcId="{1517D2BA-C37B-4008-AB6F-8A862A530BC8}" destId="{920CACA9-88BB-4DE5-BFD7-DEA3932921DC}" srcOrd="1" destOrd="0" presId="urn:microsoft.com/office/officeart/2005/8/layout/hierarchy1"/>
    <dgm:cxn modelId="{0618DE2F-258F-47BB-90D9-CDE1F4E1AE8D}" type="presParOf" srcId="{920CACA9-88BB-4DE5-BFD7-DEA3932921DC}" destId="{63B58B3A-4B3A-4FE6-A1EE-49FAEC4D227F}" srcOrd="0" destOrd="0" presId="urn:microsoft.com/office/officeart/2005/8/layout/hierarchy1"/>
    <dgm:cxn modelId="{C877D745-504F-4DCD-84B4-B11467A1A04E}" type="presParOf" srcId="{920CACA9-88BB-4DE5-BFD7-DEA3932921DC}" destId="{CD9DDD2E-B071-4C6E-926A-003D6C843D7D}" srcOrd="1" destOrd="0" presId="urn:microsoft.com/office/officeart/2005/8/layout/hierarchy1"/>
    <dgm:cxn modelId="{E012D669-588F-40B2-BA5E-2E99C83CD998}" type="presParOf" srcId="{CD9DDD2E-B071-4C6E-926A-003D6C843D7D}" destId="{3927D3DA-1D53-4303-BDFF-5FE020D4ED7C}" srcOrd="0" destOrd="0" presId="urn:microsoft.com/office/officeart/2005/8/layout/hierarchy1"/>
    <dgm:cxn modelId="{A6E01C39-FBF2-4AAF-B0CA-B18FF91C9ABC}" type="presParOf" srcId="{3927D3DA-1D53-4303-BDFF-5FE020D4ED7C}" destId="{A1FDE0D3-440A-445A-9236-343877BA293C}" srcOrd="0" destOrd="0" presId="urn:microsoft.com/office/officeart/2005/8/layout/hierarchy1"/>
    <dgm:cxn modelId="{8571876D-0C18-4C77-B6A7-C31F58B355B7}" type="presParOf" srcId="{3927D3DA-1D53-4303-BDFF-5FE020D4ED7C}" destId="{EF28E866-FE99-4F48-B8A3-0C509BA1C0BB}" srcOrd="1" destOrd="0" presId="urn:microsoft.com/office/officeart/2005/8/layout/hierarchy1"/>
    <dgm:cxn modelId="{39A4A6C7-58F5-4820-8998-042D33BEF6B1}" type="presParOf" srcId="{CD9DDD2E-B071-4C6E-926A-003D6C843D7D}" destId="{B17EA719-5CF0-4D11-BEE3-8DE0A54367AE}" srcOrd="1" destOrd="0" presId="urn:microsoft.com/office/officeart/2005/8/layout/hierarchy1"/>
    <dgm:cxn modelId="{B32530D7-F309-4AD9-A294-A63536798CA3}" type="presParOf" srcId="{B17EA719-5CF0-4D11-BEE3-8DE0A54367AE}" destId="{1315B745-337D-4702-AF02-789624A66894}" srcOrd="0" destOrd="0" presId="urn:microsoft.com/office/officeart/2005/8/layout/hierarchy1"/>
    <dgm:cxn modelId="{8B7FC825-3EF1-444A-9D06-E1FFE2BA7D9C}" type="presParOf" srcId="{B17EA719-5CF0-4D11-BEE3-8DE0A54367AE}" destId="{2B2545BE-BC26-48FC-A9A1-E55AC7E8C875}" srcOrd="1" destOrd="0" presId="urn:microsoft.com/office/officeart/2005/8/layout/hierarchy1"/>
    <dgm:cxn modelId="{90BE7BF2-CF03-4A4D-9DCE-4C5741DC33F3}" type="presParOf" srcId="{2B2545BE-BC26-48FC-A9A1-E55AC7E8C875}" destId="{D42C2B76-60C0-490A-AE7E-C3608185C0AE}" srcOrd="0" destOrd="0" presId="urn:microsoft.com/office/officeart/2005/8/layout/hierarchy1"/>
    <dgm:cxn modelId="{A07A3D68-B6A2-4ED8-9AB6-32D01F2504ED}" type="presParOf" srcId="{D42C2B76-60C0-490A-AE7E-C3608185C0AE}" destId="{A7E3695B-0E5B-4DBC-8919-F8031C239899}" srcOrd="0" destOrd="0" presId="urn:microsoft.com/office/officeart/2005/8/layout/hierarchy1"/>
    <dgm:cxn modelId="{63B38FB8-9F72-407C-9C86-4075B187BF28}" type="presParOf" srcId="{D42C2B76-60C0-490A-AE7E-C3608185C0AE}" destId="{7D360D74-7572-49A6-9474-111AB9428755}" srcOrd="1" destOrd="0" presId="urn:microsoft.com/office/officeart/2005/8/layout/hierarchy1"/>
    <dgm:cxn modelId="{22C5612E-8FC3-40ED-8CE8-863ADA760477}" type="presParOf" srcId="{2B2545BE-BC26-48FC-A9A1-E55AC7E8C875}" destId="{542429ED-2D1F-4432-95F5-82B7161E1C83}" srcOrd="1" destOrd="0" presId="urn:microsoft.com/office/officeart/2005/8/layout/hierarchy1"/>
    <dgm:cxn modelId="{4B3B3995-475B-4747-AFF2-0BC2111D3801}" type="presParOf" srcId="{B17EA719-5CF0-4D11-BEE3-8DE0A54367AE}" destId="{64A85863-FBDD-48A2-A307-376933BEE250}" srcOrd="2" destOrd="0" presId="urn:microsoft.com/office/officeart/2005/8/layout/hierarchy1"/>
    <dgm:cxn modelId="{44C93117-ABAE-4424-A621-63F591BD806A}" type="presParOf" srcId="{B17EA719-5CF0-4D11-BEE3-8DE0A54367AE}" destId="{3D60EF3E-2527-4C31-A424-DF0704D0F7E4}" srcOrd="3" destOrd="0" presId="urn:microsoft.com/office/officeart/2005/8/layout/hierarchy1"/>
    <dgm:cxn modelId="{4F6F841B-5A9C-4705-8102-8486C158B4AA}" type="presParOf" srcId="{3D60EF3E-2527-4C31-A424-DF0704D0F7E4}" destId="{BE93FB57-7CE3-4B58-B61E-DEBA73132F5A}" srcOrd="0" destOrd="0" presId="urn:microsoft.com/office/officeart/2005/8/layout/hierarchy1"/>
    <dgm:cxn modelId="{C1157698-138B-4A08-BCB1-106A6CED3055}" type="presParOf" srcId="{BE93FB57-7CE3-4B58-B61E-DEBA73132F5A}" destId="{BFC29019-D2A6-47DC-A440-7F64F8931BFD}" srcOrd="0" destOrd="0" presId="urn:microsoft.com/office/officeart/2005/8/layout/hierarchy1"/>
    <dgm:cxn modelId="{E318ACA5-C616-4102-BE7C-5F9FD2095AC8}" type="presParOf" srcId="{BE93FB57-7CE3-4B58-B61E-DEBA73132F5A}" destId="{69BA231F-714A-43B7-84A2-9AC7F0AEB630}" srcOrd="1" destOrd="0" presId="urn:microsoft.com/office/officeart/2005/8/layout/hierarchy1"/>
    <dgm:cxn modelId="{DDEFE91C-6DC4-4AE2-940A-ED0839ED1697}" type="presParOf" srcId="{3D60EF3E-2527-4C31-A424-DF0704D0F7E4}" destId="{038AEB3A-5378-40FE-887D-124AEEEAB03A}" srcOrd="1" destOrd="0" presId="urn:microsoft.com/office/officeart/2005/8/layout/hierarchy1"/>
    <dgm:cxn modelId="{D799F254-14F7-447B-BC9A-B528346230FA}" type="presParOf" srcId="{920CACA9-88BB-4DE5-BFD7-DEA3932921DC}" destId="{04F3D722-64D9-48E5-83B9-4BB27EE4ADB8}" srcOrd="2" destOrd="0" presId="urn:microsoft.com/office/officeart/2005/8/layout/hierarchy1"/>
    <dgm:cxn modelId="{ED2D08E6-4AA6-4C79-9DBC-B4DDA2780184}" type="presParOf" srcId="{920CACA9-88BB-4DE5-BFD7-DEA3932921DC}" destId="{EC8B5853-71CD-439B-BFD7-5DD65BB55CEE}" srcOrd="3" destOrd="0" presId="urn:microsoft.com/office/officeart/2005/8/layout/hierarchy1"/>
    <dgm:cxn modelId="{B37C74C2-2AAD-49F3-A6B1-EC545D9270F4}" type="presParOf" srcId="{EC8B5853-71CD-439B-BFD7-5DD65BB55CEE}" destId="{95057228-B7F7-428E-8480-33070C13510A}" srcOrd="0" destOrd="0" presId="urn:microsoft.com/office/officeart/2005/8/layout/hierarchy1"/>
    <dgm:cxn modelId="{68484760-BD53-48ED-8C64-DBC3CED0EB95}" type="presParOf" srcId="{95057228-B7F7-428E-8480-33070C13510A}" destId="{440CFE22-B51A-451C-8422-E06E5A64D1FF}" srcOrd="0" destOrd="0" presId="urn:microsoft.com/office/officeart/2005/8/layout/hierarchy1"/>
    <dgm:cxn modelId="{2DBB9BE4-0798-415A-8387-7CDC27331338}" type="presParOf" srcId="{95057228-B7F7-428E-8480-33070C13510A}" destId="{49938EA3-01BE-4F88-A951-D90A375FE97F}" srcOrd="1" destOrd="0" presId="urn:microsoft.com/office/officeart/2005/8/layout/hierarchy1"/>
    <dgm:cxn modelId="{B7307E2F-6F21-4568-AA1F-55E10E66F654}" type="presParOf" srcId="{EC8B5853-71CD-439B-BFD7-5DD65BB55CEE}" destId="{AEFB5B97-3D2E-4509-8A7D-DB27FD4C7EC0}" srcOrd="1" destOrd="0" presId="urn:microsoft.com/office/officeart/2005/8/layout/hierarchy1"/>
    <dgm:cxn modelId="{CB12338F-AE15-4087-ABE0-B05E37D1FAD4}" type="presParOf" srcId="{AEFB5B97-3D2E-4509-8A7D-DB27FD4C7EC0}" destId="{B6B1D807-DC4D-4C64-A0DF-620AE93B5B2A}" srcOrd="0" destOrd="0" presId="urn:microsoft.com/office/officeart/2005/8/layout/hierarchy1"/>
    <dgm:cxn modelId="{BF2BBE91-D24C-4E89-8148-3D9146DDCAF8}" type="presParOf" srcId="{AEFB5B97-3D2E-4509-8A7D-DB27FD4C7EC0}" destId="{726364F2-27EB-4C7A-B233-0468BDA56210}" srcOrd="1" destOrd="0" presId="urn:microsoft.com/office/officeart/2005/8/layout/hierarchy1"/>
    <dgm:cxn modelId="{EBF83D5C-4DBC-440D-A301-B9C3DDAF0351}" type="presParOf" srcId="{726364F2-27EB-4C7A-B233-0468BDA56210}" destId="{2B9E8BDC-F6C3-4B9A-BB3E-33BD020DB027}" srcOrd="0" destOrd="0" presId="urn:microsoft.com/office/officeart/2005/8/layout/hierarchy1"/>
    <dgm:cxn modelId="{AD3BC51B-D201-4131-855B-447A3AB614F3}" type="presParOf" srcId="{2B9E8BDC-F6C3-4B9A-BB3E-33BD020DB027}" destId="{DDCBB55D-6314-4CE3-B241-8C51E9323EE0}" srcOrd="0" destOrd="0" presId="urn:microsoft.com/office/officeart/2005/8/layout/hierarchy1"/>
    <dgm:cxn modelId="{4CEF09A5-8DFB-49ED-935F-ED8DCC4CFE0E}" type="presParOf" srcId="{2B9E8BDC-F6C3-4B9A-BB3E-33BD020DB027}" destId="{AEB40730-9152-4A63-B43C-CC13DA8933AA}" srcOrd="1" destOrd="0" presId="urn:microsoft.com/office/officeart/2005/8/layout/hierarchy1"/>
    <dgm:cxn modelId="{F80DC9DF-A899-439E-A1B4-07D9950CAD36}" type="presParOf" srcId="{726364F2-27EB-4C7A-B233-0468BDA56210}" destId="{9C09389F-9459-4922-B097-46A229E9BB8F}" srcOrd="1" destOrd="0" presId="urn:microsoft.com/office/officeart/2005/8/layout/hierarchy1"/>
    <dgm:cxn modelId="{C79A1458-16BB-41AC-9B21-779F382C2095}" type="presParOf" srcId="{AEFB5B97-3D2E-4509-8A7D-DB27FD4C7EC0}" destId="{F0AE35DE-B809-4222-A62B-E51C8151E8C2}" srcOrd="2" destOrd="0" presId="urn:microsoft.com/office/officeart/2005/8/layout/hierarchy1"/>
    <dgm:cxn modelId="{225920F6-E564-4D9E-8F86-A884EBAEF1A5}" type="presParOf" srcId="{AEFB5B97-3D2E-4509-8A7D-DB27FD4C7EC0}" destId="{895DF25F-28E1-414C-B847-EF557543CAF0}" srcOrd="3" destOrd="0" presId="urn:microsoft.com/office/officeart/2005/8/layout/hierarchy1"/>
    <dgm:cxn modelId="{17F268DA-840A-448D-A58F-9D0F5A69119F}" type="presParOf" srcId="{895DF25F-28E1-414C-B847-EF557543CAF0}" destId="{CDB108A1-E0F0-470C-A37F-6C8957AAAFC7}" srcOrd="0" destOrd="0" presId="urn:microsoft.com/office/officeart/2005/8/layout/hierarchy1"/>
    <dgm:cxn modelId="{BA32E951-8D87-4F58-B676-E91BE2DB687B}" type="presParOf" srcId="{CDB108A1-E0F0-470C-A37F-6C8957AAAFC7}" destId="{40F239C7-CAEC-4DC3-B468-7E9DDE3F2D11}" srcOrd="0" destOrd="0" presId="urn:microsoft.com/office/officeart/2005/8/layout/hierarchy1"/>
    <dgm:cxn modelId="{F6B9452E-7F97-494B-87F3-9A4FBC62AF38}" type="presParOf" srcId="{CDB108A1-E0F0-470C-A37F-6C8957AAAFC7}" destId="{C33C9F4F-29B5-45E2-8732-2F8BFF783328}" srcOrd="1" destOrd="0" presId="urn:microsoft.com/office/officeart/2005/8/layout/hierarchy1"/>
    <dgm:cxn modelId="{FE78F096-4F98-4D8A-B55C-583817CBFF1C}" type="presParOf" srcId="{895DF25F-28E1-414C-B847-EF557543CAF0}" destId="{8AD0D606-2475-4124-943A-B64462ADA3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E35DE-B809-4222-A62B-E51C8151E8C2}">
      <dsp:nvSpPr>
        <dsp:cNvPr id="0" name=""/>
        <dsp:cNvSpPr/>
      </dsp:nvSpPr>
      <dsp:spPr>
        <a:xfrm>
          <a:off x="7157042" y="2791657"/>
          <a:ext cx="1542996" cy="442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02"/>
              </a:lnTo>
              <a:lnTo>
                <a:pt x="1542996" y="301802"/>
              </a:lnTo>
              <a:lnTo>
                <a:pt x="1542996" y="4428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1D807-DC4D-4C64-A0DF-620AE93B5B2A}">
      <dsp:nvSpPr>
        <dsp:cNvPr id="0" name=""/>
        <dsp:cNvSpPr/>
      </dsp:nvSpPr>
      <dsp:spPr>
        <a:xfrm>
          <a:off x="5799906" y="2791657"/>
          <a:ext cx="1357136" cy="442868"/>
        </a:xfrm>
        <a:custGeom>
          <a:avLst/>
          <a:gdLst/>
          <a:ahLst/>
          <a:cxnLst/>
          <a:rect l="0" t="0" r="0" b="0"/>
          <a:pathLst>
            <a:path>
              <a:moveTo>
                <a:pt x="1357136" y="0"/>
              </a:moveTo>
              <a:lnTo>
                <a:pt x="1357136" y="301802"/>
              </a:lnTo>
              <a:lnTo>
                <a:pt x="0" y="301802"/>
              </a:lnTo>
              <a:lnTo>
                <a:pt x="0" y="4428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3D722-64D9-48E5-83B9-4BB27EE4ADB8}">
      <dsp:nvSpPr>
        <dsp:cNvPr id="0" name=""/>
        <dsp:cNvSpPr/>
      </dsp:nvSpPr>
      <dsp:spPr>
        <a:xfrm>
          <a:off x="4600756" y="1381838"/>
          <a:ext cx="2556286" cy="442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02"/>
              </a:lnTo>
              <a:lnTo>
                <a:pt x="2556286" y="301802"/>
              </a:lnTo>
              <a:lnTo>
                <a:pt x="2556286" y="442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85863-FBDD-48A2-A307-376933BEE250}">
      <dsp:nvSpPr>
        <dsp:cNvPr id="0" name=""/>
        <dsp:cNvSpPr/>
      </dsp:nvSpPr>
      <dsp:spPr>
        <a:xfrm>
          <a:off x="2044469" y="2791657"/>
          <a:ext cx="624591" cy="442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02"/>
              </a:lnTo>
              <a:lnTo>
                <a:pt x="624591" y="301802"/>
              </a:lnTo>
              <a:lnTo>
                <a:pt x="624591" y="4428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5B745-337D-4702-AF02-789624A66894}">
      <dsp:nvSpPr>
        <dsp:cNvPr id="0" name=""/>
        <dsp:cNvSpPr/>
      </dsp:nvSpPr>
      <dsp:spPr>
        <a:xfrm>
          <a:off x="592183" y="2791657"/>
          <a:ext cx="1452286" cy="454201"/>
        </a:xfrm>
        <a:custGeom>
          <a:avLst/>
          <a:gdLst/>
          <a:ahLst/>
          <a:cxnLst/>
          <a:rect l="0" t="0" r="0" b="0"/>
          <a:pathLst>
            <a:path>
              <a:moveTo>
                <a:pt x="1452286" y="0"/>
              </a:moveTo>
              <a:lnTo>
                <a:pt x="1452286" y="313134"/>
              </a:lnTo>
              <a:lnTo>
                <a:pt x="0" y="313134"/>
              </a:lnTo>
              <a:lnTo>
                <a:pt x="0" y="4542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58B3A-4B3A-4FE6-A1EE-49FAEC4D227F}">
      <dsp:nvSpPr>
        <dsp:cNvPr id="0" name=""/>
        <dsp:cNvSpPr/>
      </dsp:nvSpPr>
      <dsp:spPr>
        <a:xfrm>
          <a:off x="2044469" y="1381838"/>
          <a:ext cx="2556286" cy="442868"/>
        </a:xfrm>
        <a:custGeom>
          <a:avLst/>
          <a:gdLst/>
          <a:ahLst/>
          <a:cxnLst/>
          <a:rect l="0" t="0" r="0" b="0"/>
          <a:pathLst>
            <a:path>
              <a:moveTo>
                <a:pt x="2556286" y="0"/>
              </a:moveTo>
              <a:lnTo>
                <a:pt x="2556286" y="301802"/>
              </a:lnTo>
              <a:lnTo>
                <a:pt x="0" y="301802"/>
              </a:lnTo>
              <a:lnTo>
                <a:pt x="0" y="442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C4079-BD47-47D8-8E50-3AEFE08C9020}">
      <dsp:nvSpPr>
        <dsp:cNvPr id="0" name=""/>
        <dsp:cNvSpPr/>
      </dsp:nvSpPr>
      <dsp:spPr>
        <a:xfrm>
          <a:off x="2999005" y="414887"/>
          <a:ext cx="3203500" cy="96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04092-5AD9-4183-B06D-3BFD518B3DE0}">
      <dsp:nvSpPr>
        <dsp:cNvPr id="0" name=""/>
        <dsp:cNvSpPr/>
      </dsp:nvSpPr>
      <dsp:spPr>
        <a:xfrm>
          <a:off x="3168201" y="575622"/>
          <a:ext cx="3203500" cy="966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Dermatopathology diagnosis</a:t>
          </a:r>
          <a:endParaRPr lang="en-US" sz="2400" b="1" kern="1200" dirty="0"/>
        </a:p>
      </dsp:txBody>
      <dsp:txXfrm>
        <a:off x="3196522" y="603943"/>
        <a:ext cx="3146858" cy="910308"/>
      </dsp:txXfrm>
    </dsp:sp>
    <dsp:sp modelId="{A1FDE0D3-440A-445A-9236-343877BA293C}">
      <dsp:nvSpPr>
        <dsp:cNvPr id="0" name=""/>
        <dsp:cNvSpPr/>
      </dsp:nvSpPr>
      <dsp:spPr>
        <a:xfrm>
          <a:off x="1283091" y="1824706"/>
          <a:ext cx="1522757" cy="96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8E866-FE99-4F48-B8A3-0C509BA1C0BB}">
      <dsp:nvSpPr>
        <dsp:cNvPr id="0" name=""/>
        <dsp:cNvSpPr/>
      </dsp:nvSpPr>
      <dsp:spPr>
        <a:xfrm>
          <a:off x="1452286" y="1985442"/>
          <a:ext cx="1522757" cy="966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Mass</a:t>
          </a:r>
          <a:endParaRPr lang="en-US" sz="2400" kern="1200" dirty="0"/>
        </a:p>
      </dsp:txBody>
      <dsp:txXfrm>
        <a:off x="1480607" y="2013763"/>
        <a:ext cx="1466115" cy="910308"/>
      </dsp:txXfrm>
    </dsp:sp>
    <dsp:sp modelId="{A7E3695B-0E5B-4DBC-8919-F8031C239899}">
      <dsp:nvSpPr>
        <dsp:cNvPr id="0" name=""/>
        <dsp:cNvSpPr/>
      </dsp:nvSpPr>
      <dsp:spPr>
        <a:xfrm>
          <a:off x="-169195" y="3245858"/>
          <a:ext cx="1522757" cy="96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60D74-7572-49A6-9474-111AB9428755}">
      <dsp:nvSpPr>
        <dsp:cNvPr id="0" name=""/>
        <dsp:cNvSpPr/>
      </dsp:nvSpPr>
      <dsp:spPr>
        <a:xfrm>
          <a:off x="0" y="3406594"/>
          <a:ext cx="1522757" cy="966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Neoplasia</a:t>
          </a:r>
          <a:endParaRPr lang="en-US" sz="2400" kern="1200" dirty="0"/>
        </a:p>
      </dsp:txBody>
      <dsp:txXfrm>
        <a:off x="28321" y="3434915"/>
        <a:ext cx="1466115" cy="910308"/>
      </dsp:txXfrm>
    </dsp:sp>
    <dsp:sp modelId="{BFC29019-D2A6-47DC-A440-7F64F8931BFD}">
      <dsp:nvSpPr>
        <dsp:cNvPr id="0" name=""/>
        <dsp:cNvSpPr/>
      </dsp:nvSpPr>
      <dsp:spPr>
        <a:xfrm>
          <a:off x="1556389" y="3234526"/>
          <a:ext cx="2225342" cy="96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A231F-714A-43B7-84A2-9AC7F0AEB630}">
      <dsp:nvSpPr>
        <dsp:cNvPr id="0" name=""/>
        <dsp:cNvSpPr/>
      </dsp:nvSpPr>
      <dsp:spPr>
        <a:xfrm>
          <a:off x="1725584" y="3395261"/>
          <a:ext cx="2225342" cy="966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Nonneoplastic</a:t>
          </a:r>
          <a:r>
            <a:rPr lang="en-US" sz="2400" kern="1200" dirty="0" smtClean="0"/>
            <a:t> mass</a:t>
          </a:r>
          <a:endParaRPr lang="en-US" sz="2400" kern="1200" dirty="0"/>
        </a:p>
      </dsp:txBody>
      <dsp:txXfrm>
        <a:off x="1753905" y="3423582"/>
        <a:ext cx="2168700" cy="910308"/>
      </dsp:txXfrm>
    </dsp:sp>
    <dsp:sp modelId="{440CFE22-B51A-451C-8422-E06E5A64D1FF}">
      <dsp:nvSpPr>
        <dsp:cNvPr id="0" name=""/>
        <dsp:cNvSpPr/>
      </dsp:nvSpPr>
      <dsp:spPr>
        <a:xfrm>
          <a:off x="6395664" y="1824706"/>
          <a:ext cx="1522757" cy="96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38EA3-01BE-4F88-A951-D90A375FE97F}">
      <dsp:nvSpPr>
        <dsp:cNvPr id="0" name=""/>
        <dsp:cNvSpPr/>
      </dsp:nvSpPr>
      <dsp:spPr>
        <a:xfrm>
          <a:off x="6564859" y="1985442"/>
          <a:ext cx="1522757" cy="96695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 mass</a:t>
          </a:r>
          <a:endParaRPr lang="en-US" sz="2400" kern="1200" dirty="0"/>
        </a:p>
      </dsp:txBody>
      <dsp:txXfrm>
        <a:off x="6593180" y="2013763"/>
        <a:ext cx="1466115" cy="910308"/>
      </dsp:txXfrm>
    </dsp:sp>
    <dsp:sp modelId="{DDCBB55D-6314-4CE3-B241-8C51E9323EE0}">
      <dsp:nvSpPr>
        <dsp:cNvPr id="0" name=""/>
        <dsp:cNvSpPr/>
      </dsp:nvSpPr>
      <dsp:spPr>
        <a:xfrm>
          <a:off x="4426105" y="3234526"/>
          <a:ext cx="2747602" cy="96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40730-9152-4A63-B43C-CC13DA8933AA}">
      <dsp:nvSpPr>
        <dsp:cNvPr id="0" name=""/>
        <dsp:cNvSpPr/>
      </dsp:nvSpPr>
      <dsp:spPr>
        <a:xfrm>
          <a:off x="4595300" y="3395261"/>
          <a:ext cx="2747602" cy="966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Noninflammatory</a:t>
          </a:r>
          <a:endParaRPr lang="en-US" sz="2400" kern="1200" dirty="0"/>
        </a:p>
      </dsp:txBody>
      <dsp:txXfrm>
        <a:off x="4623621" y="3423582"/>
        <a:ext cx="2690960" cy="910308"/>
      </dsp:txXfrm>
    </dsp:sp>
    <dsp:sp modelId="{40F239C7-CAEC-4DC3-B468-7E9DDE3F2D11}">
      <dsp:nvSpPr>
        <dsp:cNvPr id="0" name=""/>
        <dsp:cNvSpPr/>
      </dsp:nvSpPr>
      <dsp:spPr>
        <a:xfrm>
          <a:off x="7512098" y="3234526"/>
          <a:ext cx="2375882" cy="96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C9F4F-29B5-45E2-8732-2F8BFF783328}">
      <dsp:nvSpPr>
        <dsp:cNvPr id="0" name=""/>
        <dsp:cNvSpPr/>
      </dsp:nvSpPr>
      <dsp:spPr>
        <a:xfrm>
          <a:off x="7681293" y="3395261"/>
          <a:ext cx="2375882" cy="96695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Inflammatory</a:t>
          </a:r>
          <a:endParaRPr lang="en-US" sz="1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7709614" y="3423582"/>
        <a:ext cx="2319240" cy="910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5395" y="226194"/>
            <a:ext cx="11580716" cy="6405613"/>
          </a:xfrm>
          <a:prstGeom prst="rect">
            <a:avLst/>
          </a:prstGeom>
          <a:solidFill>
            <a:srgbClr val="C20430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00" y="1600201"/>
            <a:ext cx="8534400" cy="1143000"/>
          </a:xfrm>
        </p:spPr>
        <p:txBody>
          <a:bodyPr anchor="b">
            <a:normAutofit/>
          </a:bodyPr>
          <a:lstStyle>
            <a:lvl1pPr algn="r">
              <a:defRPr sz="3200" b="1" i="0" cap="small" baseline="0">
                <a:solidFill>
                  <a:schemeClr val="bg1"/>
                </a:solidFill>
                <a:latin typeface="Roboto Bold"/>
                <a:cs typeface="Roboto Bold"/>
              </a:defRPr>
            </a:lvl1pPr>
          </a:lstStyle>
          <a:p>
            <a:r>
              <a:rPr lang="en-US" dirty="0" smtClean="0"/>
              <a:t>Click To Edit Main Cover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743202"/>
            <a:ext cx="8534400" cy="1447799"/>
          </a:xfrm>
        </p:spPr>
        <p:txBody>
          <a:bodyPr>
            <a:normAutofit/>
          </a:bodyPr>
          <a:lstStyle>
            <a:lvl1pPr marL="0" indent="0" algn="r">
              <a:buNone/>
              <a:defRPr sz="2000" b="0" i="0">
                <a:solidFill>
                  <a:schemeClr val="bg1">
                    <a:lumMod val="75000"/>
                  </a:schemeClr>
                </a:solidFill>
                <a:latin typeface="Roboto Regular"/>
                <a:cs typeface="Roboto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3883660"/>
            <a:ext cx="4567936" cy="18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7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cap="small" baseline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3600" y="6172201"/>
            <a:ext cx="2844800" cy="365125"/>
          </a:xfrm>
        </p:spPr>
        <p:txBody>
          <a:bodyPr/>
          <a:lstStyle/>
          <a:p>
            <a:fld id="{1E299A73-78CD-3043-887A-6B31F413CFF5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2800" y="617220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172201"/>
            <a:ext cx="1016000" cy="365125"/>
          </a:xfrm>
        </p:spPr>
        <p:txBody>
          <a:bodyPr/>
          <a:lstStyle/>
          <a:p>
            <a:fld id="{8B28C5CC-9D4C-2C47-BC39-09B5A44953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206"/>
          <a:stretch/>
        </p:blipFill>
        <p:spPr>
          <a:xfrm>
            <a:off x="300164" y="5248475"/>
            <a:ext cx="1325857" cy="9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7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5395" y="226194"/>
            <a:ext cx="11580716" cy="640561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3600" y="6172201"/>
            <a:ext cx="2844800" cy="365125"/>
          </a:xfrm>
        </p:spPr>
        <p:txBody>
          <a:bodyPr/>
          <a:lstStyle/>
          <a:p>
            <a:fld id="{1E299A73-78CD-3043-887A-6B31F413CFF5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2800" y="617220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172201"/>
            <a:ext cx="1016000" cy="365125"/>
          </a:xfrm>
        </p:spPr>
        <p:txBody>
          <a:bodyPr/>
          <a:lstStyle/>
          <a:p>
            <a:fld id="{8B28C5CC-9D4C-2C47-BC39-09B5A44953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206"/>
          <a:stretch/>
        </p:blipFill>
        <p:spPr>
          <a:xfrm>
            <a:off x="300164" y="5248475"/>
            <a:ext cx="1325857" cy="9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1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5395" y="226194"/>
            <a:ext cx="11580716" cy="6405613"/>
          </a:xfrm>
          <a:prstGeom prst="rect">
            <a:avLst/>
          </a:prstGeom>
          <a:solidFill>
            <a:srgbClr val="FFC72A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Add Table of Content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3600" y="6172201"/>
            <a:ext cx="2844800" cy="365125"/>
          </a:xfrm>
        </p:spPr>
        <p:txBody>
          <a:bodyPr/>
          <a:lstStyle/>
          <a:p>
            <a:fld id="{1E299A73-78CD-3043-887A-6B31F413CFF5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2800" y="617220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172201"/>
            <a:ext cx="1016000" cy="365125"/>
          </a:xfrm>
        </p:spPr>
        <p:txBody>
          <a:bodyPr/>
          <a:lstStyle/>
          <a:p>
            <a:fld id="{8B28C5CC-9D4C-2C47-BC39-09B5A44953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206"/>
          <a:stretch/>
        </p:blipFill>
        <p:spPr>
          <a:xfrm>
            <a:off x="300164" y="5248475"/>
            <a:ext cx="1325857" cy="9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1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5395" y="226194"/>
            <a:ext cx="11580716" cy="6405613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35200" y="1600201"/>
            <a:ext cx="9042400" cy="1143000"/>
          </a:xfrm>
        </p:spPr>
        <p:txBody>
          <a:bodyPr anchor="b">
            <a:normAutofit/>
          </a:bodyPr>
          <a:lstStyle>
            <a:lvl1pPr algn="r">
              <a:defRPr sz="2800" b="1" i="0" cap="small" baseline="0">
                <a:solidFill>
                  <a:schemeClr val="bg1"/>
                </a:solidFill>
                <a:latin typeface="Roboto Bold"/>
                <a:cs typeface="Roboto Bold"/>
              </a:defRPr>
            </a:lvl1pPr>
          </a:lstStyle>
          <a:p>
            <a:r>
              <a:rPr lang="en-US" dirty="0" smtClean="0"/>
              <a:t>Click to Edit Subsection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5200" y="2743202"/>
            <a:ext cx="9042400" cy="1447799"/>
          </a:xfrm>
        </p:spPr>
        <p:txBody>
          <a:bodyPr>
            <a:normAutofit/>
          </a:bodyPr>
          <a:lstStyle>
            <a:lvl1pPr marL="0" indent="0" algn="r">
              <a:buNone/>
              <a:defRPr sz="2000" b="0" i="0">
                <a:solidFill>
                  <a:schemeClr val="bg1">
                    <a:lumMod val="85000"/>
                  </a:schemeClr>
                </a:solidFill>
                <a:latin typeface="Roboto Regular"/>
                <a:cs typeface="Roboto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206"/>
          <a:stretch/>
        </p:blipFill>
        <p:spPr>
          <a:xfrm>
            <a:off x="300164" y="5248475"/>
            <a:ext cx="1325857" cy="9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7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OG_PPT_Cover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1"/>
            <a:ext cx="944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1E299A73-78CD-3043-887A-6B31F413CFF5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B28C5CC-9D4C-2C47-BC39-09B5A44953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206"/>
          <a:stretch/>
        </p:blipFill>
        <p:spPr>
          <a:xfrm>
            <a:off x="300164" y="5248475"/>
            <a:ext cx="1325857" cy="9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 cap="small" baseline="0">
          <a:solidFill>
            <a:srgbClr val="C20430"/>
          </a:solidFill>
          <a:latin typeface="Roboto Bold"/>
          <a:ea typeface="+mj-ea"/>
          <a:cs typeface="Roboto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3002F"/>
        </a:buClr>
        <a:buFont typeface="Arial"/>
        <a:buChar char="•"/>
        <a:defRPr sz="2000" b="0" i="0" kern="1200">
          <a:solidFill>
            <a:schemeClr val="tx1"/>
          </a:solidFill>
          <a:latin typeface="Roboto Regular"/>
          <a:ea typeface="+mn-ea"/>
          <a:cs typeface="Roboto Regular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3002F"/>
        </a:buClr>
        <a:buFont typeface="Arial"/>
        <a:buChar char="–"/>
        <a:defRPr sz="2000" b="0" i="0" kern="1200">
          <a:solidFill>
            <a:schemeClr val="tx1"/>
          </a:solidFill>
          <a:latin typeface="Roboto Regular"/>
          <a:ea typeface="+mn-ea"/>
          <a:cs typeface="Roboto Regular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3002F"/>
        </a:buClr>
        <a:buFont typeface="Arial"/>
        <a:buChar char="•"/>
        <a:defRPr sz="2000" b="0" i="0" kern="1200">
          <a:solidFill>
            <a:schemeClr val="tx1"/>
          </a:solidFill>
          <a:latin typeface="Roboto Regular"/>
          <a:ea typeface="+mn-ea"/>
          <a:cs typeface="Roboto Regular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3002F"/>
        </a:buClr>
        <a:buFont typeface="Arial"/>
        <a:buChar char="–"/>
        <a:defRPr sz="2000" b="0" i="0" kern="1200">
          <a:solidFill>
            <a:schemeClr val="tx1"/>
          </a:solidFill>
          <a:latin typeface="Roboto Regular"/>
          <a:ea typeface="+mn-ea"/>
          <a:cs typeface="Roboto Regular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3002F"/>
        </a:buClr>
        <a:buFont typeface="Arial"/>
        <a:buChar char="»"/>
        <a:defRPr sz="2000" b="0" i="0" kern="1200">
          <a:solidFill>
            <a:schemeClr val="tx1"/>
          </a:solidFill>
          <a:latin typeface="Roboto Regular"/>
          <a:ea typeface="+mn-ea"/>
          <a:cs typeface="Robo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D%20can%20PVD%20plasma%20cell%20hyperplastic%20MCL%20VET-16-24456%2001.sv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D%20can%20PVD%20diffuse%20eosinophilic%20Wells%20YB239125%2001.sv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D%20equ%20PVD%20eosinophilic%20MCL%20VET-15-14232%2001.sv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D%20equ%20vasculitis%20purpura%20S%20equi%2014-009646%201.sv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D%20can%20vasculitis%20vaccine%20MCL%20VET-16-27704%2001.sv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D%20can%20panniculitis%20nodular%20vaccine%20rx%20MCL%20VET-15-30265%2001.svs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D%20can%20panniculitis%20septal%20neutrophilic%20vasculitis%20MCL%20VET-16-26281%2001.sv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D%20fel%20nodular%20granulomatous%20xanthoma%20MCL%20VET-16-12455%2001.sv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D%20fel%20nodular%20EGC%20pads%20MCL%20VET-15-22697%2001.sv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D%20can%20FFSA%20furunculosis%20demodex%20pustular%20YB240796%2001.sv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D%20can%20FFSA%20furunculosis%20dermatomycosis%20trichophyton%20VP%20acantholytic%20YB143967%2002%20hs.sv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D%20can%20FFSA%20folliculitis%20mural%20necrotic%20MIBA01203868%201-2.sv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D%20can%20FFSA%20sebaceous%20adenitis%20nodular%20pyogranulomas%20MCL%20VET-17-10955%2001.sv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D%20can%20cytotoxic%20interface%20panepidermal%20EM%20MCL%20VET-15-9556%2001%20(2).sv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D%20can%20VP%20subepidermal%20AISBD%20bullous%20pemphigoid%20YB129186%2001.sv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D%20fel%20VP%20intraepidermal%20acantholytic%20Pf%20YB238386%2001%20hs.sv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D%20can%20normal%20skin%20YB241405%2001.sv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D%20can%20PVD%20eosinophilic%20mild%20atopy%20MCL%20VET-17-26597%2001.sv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851" y="1600201"/>
            <a:ext cx="10942749" cy="1143000"/>
          </a:xfrm>
        </p:spPr>
        <p:txBody>
          <a:bodyPr>
            <a:noAutofit/>
          </a:bodyPr>
          <a:lstStyle/>
          <a:p>
            <a:r>
              <a:rPr lang="en-CA" sz="4000" dirty="0" smtClean="0"/>
              <a:t>Dermatopathology Inflammatory Patterns</a:t>
            </a:r>
            <a:endParaRPr lang="en-CA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5200" y="2743202"/>
            <a:ext cx="9042400" cy="2359643"/>
          </a:xfrm>
        </p:spPr>
        <p:txBody>
          <a:bodyPr>
            <a:normAutofit/>
          </a:bodyPr>
          <a:lstStyle/>
          <a:p>
            <a:r>
              <a:rPr lang="en-CA" sz="4000" dirty="0" smtClean="0"/>
              <a:t>Rob Foster</a:t>
            </a:r>
          </a:p>
          <a:p>
            <a:r>
              <a:rPr lang="en-CA" sz="4000" dirty="0" smtClean="0"/>
              <a:t>rfoster@uoguelph.ca</a:t>
            </a:r>
          </a:p>
          <a:p>
            <a:r>
              <a:rPr lang="en-CA" sz="4000" dirty="0" smtClean="0"/>
              <a:t>VetReproPath.com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6" y="5102845"/>
            <a:ext cx="3584448" cy="11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Perivascular Dermatitis Pattern</a:t>
            </a:r>
            <a:endParaRPr lang="en-CA" dirty="0"/>
          </a:p>
        </p:txBody>
      </p:sp>
      <p:sp>
        <p:nvSpPr>
          <p:cNvPr id="5" name="Cloud 4">
            <a:hlinkClick r:id="rId2" action="ppaction://hlinkfile"/>
          </p:cNvPr>
          <p:cNvSpPr/>
          <p:nvPr/>
        </p:nvSpPr>
        <p:spPr>
          <a:xfrm>
            <a:off x="10718800" y="519113"/>
            <a:ext cx="863600" cy="659871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220133" y="1981199"/>
            <a:ext cx="2596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Superficial</a:t>
            </a:r>
          </a:p>
          <a:p>
            <a:r>
              <a:rPr lang="en-CA" sz="2400" dirty="0" smtClean="0"/>
              <a:t>Plasma cell rich hyperplastic PVD</a:t>
            </a:r>
          </a:p>
          <a:p>
            <a:r>
              <a:rPr lang="en-CA" sz="2400" dirty="0" smtClean="0">
                <a:solidFill>
                  <a:srgbClr val="002060"/>
                </a:solidFill>
              </a:rPr>
              <a:t>Canine.</a:t>
            </a:r>
          </a:p>
          <a:p>
            <a:r>
              <a:rPr lang="en-CA" sz="2400" dirty="0" smtClean="0"/>
              <a:t>Chronic pyoderma</a:t>
            </a:r>
            <a:endParaRPr lang="en-CA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80" y="1583267"/>
            <a:ext cx="6615299" cy="4525963"/>
          </a:xfrm>
        </p:spPr>
      </p:pic>
      <p:pic>
        <p:nvPicPr>
          <p:cNvPr id="9" name="Picture 8" descr="Marshfield Lab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806017"/>
            <a:ext cx="1447800" cy="3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arshfield logo_cattails11c_with bleed 10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r="20000" b="27513"/>
          <a:stretch>
            <a:fillRect/>
          </a:stretch>
        </p:blipFill>
        <p:spPr bwMode="auto">
          <a:xfrm>
            <a:off x="10668000" y="4885267"/>
            <a:ext cx="914400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Perivascular Dermatitis Pattern</a:t>
            </a:r>
            <a:endParaRPr lang="en-CA" dirty="0"/>
          </a:p>
        </p:txBody>
      </p:sp>
      <p:sp>
        <p:nvSpPr>
          <p:cNvPr id="5" name="Cloud 4">
            <a:hlinkClick r:id="rId2" action="ppaction://hlinkfile"/>
          </p:cNvPr>
          <p:cNvSpPr/>
          <p:nvPr/>
        </p:nvSpPr>
        <p:spPr>
          <a:xfrm>
            <a:off x="10718800" y="519113"/>
            <a:ext cx="863600" cy="659871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220133" y="1981199"/>
            <a:ext cx="2626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Superficial and Deep Severe</a:t>
            </a:r>
          </a:p>
          <a:p>
            <a:r>
              <a:rPr lang="en-CA" sz="2400" dirty="0" smtClean="0"/>
              <a:t>Eosinophilic PVD.</a:t>
            </a:r>
          </a:p>
          <a:p>
            <a:r>
              <a:rPr lang="en-CA" sz="2400" dirty="0" smtClean="0">
                <a:solidFill>
                  <a:srgbClr val="002060"/>
                </a:solidFill>
              </a:rPr>
              <a:t>Canine.</a:t>
            </a:r>
          </a:p>
          <a:p>
            <a:r>
              <a:rPr lang="en-CA" sz="2400" dirty="0" smtClean="0"/>
              <a:t>Wells like </a:t>
            </a:r>
            <a:r>
              <a:rPr lang="en-CA" sz="2400" dirty="0" err="1" smtClean="0"/>
              <a:t>syndroma</a:t>
            </a:r>
            <a:endParaRPr lang="en-CA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21" y="1450359"/>
            <a:ext cx="6615299" cy="4525963"/>
          </a:xfrm>
        </p:spPr>
      </p:pic>
      <p:pic>
        <p:nvPicPr>
          <p:cNvPr id="8" name="Picture 7" descr="Marshfield Lab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0" y="5824716"/>
            <a:ext cx="1447800" cy="3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arshfield logo_cattails11c_with bleed 10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r="20000" b="27513"/>
          <a:stretch>
            <a:fillRect/>
          </a:stretch>
        </p:blipFill>
        <p:spPr bwMode="auto">
          <a:xfrm>
            <a:off x="10718800" y="4903966"/>
            <a:ext cx="914400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Perivascular Dermatitis Pattern</a:t>
            </a:r>
            <a:endParaRPr lang="en-CA" dirty="0"/>
          </a:p>
        </p:txBody>
      </p:sp>
      <p:sp>
        <p:nvSpPr>
          <p:cNvPr id="5" name="Cloud 4">
            <a:hlinkClick r:id="rId2" action="ppaction://hlinkfile"/>
          </p:cNvPr>
          <p:cNvSpPr/>
          <p:nvPr/>
        </p:nvSpPr>
        <p:spPr>
          <a:xfrm>
            <a:off x="10718800" y="519113"/>
            <a:ext cx="863600" cy="659871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220133" y="1981199"/>
            <a:ext cx="25726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Superficial and deep </a:t>
            </a:r>
          </a:p>
          <a:p>
            <a:r>
              <a:rPr lang="en-CA" sz="2400" dirty="0" smtClean="0"/>
              <a:t>Eosinophilic </a:t>
            </a:r>
          </a:p>
          <a:p>
            <a:r>
              <a:rPr lang="en-CA" sz="2400" dirty="0" smtClean="0"/>
              <a:t>PVD.</a:t>
            </a:r>
          </a:p>
          <a:p>
            <a:r>
              <a:rPr lang="en-CA" sz="2400" dirty="0" smtClean="0">
                <a:solidFill>
                  <a:srgbClr val="002060"/>
                </a:solidFill>
              </a:rPr>
              <a:t>Equine.</a:t>
            </a:r>
          </a:p>
          <a:p>
            <a:r>
              <a:rPr lang="en-CA" sz="2400" dirty="0" smtClean="0"/>
              <a:t>Hypersensitivity skin disease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807" y="1657209"/>
            <a:ext cx="6615299" cy="4525963"/>
          </a:xfrm>
        </p:spPr>
      </p:pic>
      <p:pic>
        <p:nvPicPr>
          <p:cNvPr id="8" name="Picture 7" descr="Marshfield Lab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0" y="5879959"/>
            <a:ext cx="1447800" cy="3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arshfield logo_cattails11c_with bleed 10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r="20000" b="27513"/>
          <a:stretch>
            <a:fillRect/>
          </a:stretch>
        </p:blipFill>
        <p:spPr bwMode="auto">
          <a:xfrm>
            <a:off x="10718800" y="4959209"/>
            <a:ext cx="914400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9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Vasculitis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Definition: </a:t>
            </a:r>
          </a:p>
          <a:p>
            <a:pPr lvl="1"/>
            <a:r>
              <a:rPr lang="en-CA" dirty="0" smtClean="0"/>
              <a:t>Inflammation targeting blood vessels, usually large, medium or small arteries/arterioles</a:t>
            </a:r>
          </a:p>
          <a:p>
            <a:r>
              <a:rPr lang="en-CA" dirty="0" smtClean="0"/>
              <a:t>Subtypes</a:t>
            </a:r>
          </a:p>
          <a:p>
            <a:pPr lvl="1"/>
            <a:r>
              <a:rPr lang="en-CA" dirty="0" smtClean="0"/>
              <a:t>Small vessel, medium vessel and large vessel vasculitis</a:t>
            </a:r>
          </a:p>
          <a:p>
            <a:r>
              <a:rPr lang="en-CA" dirty="0" smtClean="0"/>
              <a:t>Cause</a:t>
            </a:r>
          </a:p>
          <a:p>
            <a:pPr lvl="1"/>
            <a:r>
              <a:rPr lang="en-CA" dirty="0" smtClean="0"/>
              <a:t>Infectious (sepsis, RMSF, </a:t>
            </a:r>
            <a:r>
              <a:rPr lang="en-CA" dirty="0" err="1" smtClean="0"/>
              <a:t>Ehrlichia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Immunologic (Type III hypersensitivity reaction)</a:t>
            </a:r>
          </a:p>
          <a:p>
            <a:r>
              <a:rPr lang="en-CA" dirty="0" smtClean="0"/>
              <a:t>Pathogenesis</a:t>
            </a:r>
          </a:p>
          <a:p>
            <a:pPr lvl="1"/>
            <a:r>
              <a:rPr lang="en-CA" dirty="0" smtClean="0"/>
              <a:t>Infectious</a:t>
            </a:r>
          </a:p>
          <a:p>
            <a:pPr lvl="1"/>
            <a:r>
              <a:rPr lang="en-CA" dirty="0" smtClean="0"/>
              <a:t>Immunologic </a:t>
            </a:r>
          </a:p>
          <a:p>
            <a:r>
              <a:rPr lang="en-CA" dirty="0" smtClean="0"/>
              <a:t>Lesions</a:t>
            </a:r>
          </a:p>
          <a:p>
            <a:pPr lvl="1"/>
            <a:r>
              <a:rPr lang="en-CA" dirty="0" smtClean="0"/>
              <a:t>Dermal ischemia or infarcts – paws, ears, nose, anywhere</a:t>
            </a:r>
          </a:p>
          <a:p>
            <a:pPr lvl="1"/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7870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Vasculitis Pattern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59" y="1499925"/>
            <a:ext cx="6615299" cy="4525963"/>
          </a:xfrm>
        </p:spPr>
      </p:pic>
      <p:sp>
        <p:nvSpPr>
          <p:cNvPr id="5" name="Cloud 4">
            <a:hlinkClick r:id="rId3" action="ppaction://hlinkfile"/>
          </p:cNvPr>
          <p:cNvSpPr/>
          <p:nvPr/>
        </p:nvSpPr>
        <p:spPr>
          <a:xfrm>
            <a:off x="10718800" y="519113"/>
            <a:ext cx="863600" cy="659871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20133" y="1981199"/>
            <a:ext cx="26089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/>
              <a:t>Fibrinoid</a:t>
            </a:r>
            <a:endParaRPr lang="en-CA" sz="2400" dirty="0" smtClean="0"/>
          </a:p>
          <a:p>
            <a:r>
              <a:rPr lang="en-CA" sz="2400" dirty="0" smtClean="0"/>
              <a:t>Vasculitis</a:t>
            </a:r>
          </a:p>
          <a:p>
            <a:r>
              <a:rPr lang="en-CA" sz="2400" dirty="0" smtClean="0"/>
              <a:t>with infarct.</a:t>
            </a:r>
          </a:p>
          <a:p>
            <a:r>
              <a:rPr lang="en-CA" sz="2400" dirty="0" smtClean="0">
                <a:solidFill>
                  <a:srgbClr val="002060"/>
                </a:solidFill>
              </a:rPr>
              <a:t>Equine.</a:t>
            </a:r>
          </a:p>
          <a:p>
            <a:r>
              <a:rPr lang="en-CA" sz="2400" dirty="0" smtClean="0"/>
              <a:t>Purpura </a:t>
            </a:r>
            <a:r>
              <a:rPr lang="en-CA" sz="2400" dirty="0" err="1" smtClean="0"/>
              <a:t>hemorrhagica</a:t>
            </a:r>
            <a:r>
              <a:rPr lang="en-CA" sz="2400" dirty="0" smtClean="0"/>
              <a:t> </a:t>
            </a:r>
          </a:p>
          <a:p>
            <a:r>
              <a:rPr lang="en-CA" sz="2400" dirty="0" smtClean="0"/>
              <a:t>S. </a:t>
            </a:r>
            <a:r>
              <a:rPr lang="en-CA" sz="2400" dirty="0"/>
              <a:t>e</a:t>
            </a:r>
            <a:r>
              <a:rPr lang="en-CA" sz="2400" dirty="0" smtClean="0"/>
              <a:t>qui</a:t>
            </a:r>
          </a:p>
        </p:txBody>
      </p:sp>
    </p:spTree>
    <p:extLst>
      <p:ext uri="{BB962C8B-B14F-4D97-AF65-F5344CB8AC3E}">
        <p14:creationId xmlns:p14="http://schemas.microsoft.com/office/powerpoint/2010/main" val="21532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Vasculitis Pattern</a:t>
            </a:r>
            <a:endParaRPr lang="en-CA" dirty="0"/>
          </a:p>
        </p:txBody>
      </p:sp>
      <p:sp>
        <p:nvSpPr>
          <p:cNvPr id="5" name="Cloud 4">
            <a:hlinkClick r:id="rId2" action="ppaction://hlinkfile"/>
          </p:cNvPr>
          <p:cNvSpPr/>
          <p:nvPr/>
        </p:nvSpPr>
        <p:spPr>
          <a:xfrm>
            <a:off x="10718800" y="519113"/>
            <a:ext cx="863600" cy="659871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87867" y="2015066"/>
            <a:ext cx="2489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Vasculitis / </a:t>
            </a:r>
            <a:r>
              <a:rPr lang="en-CA" sz="2400" dirty="0" err="1" smtClean="0"/>
              <a:t>vasculopathy</a:t>
            </a:r>
            <a:endParaRPr lang="en-CA" sz="2400" dirty="0" smtClean="0"/>
          </a:p>
          <a:p>
            <a:r>
              <a:rPr lang="en-CA" sz="2400" dirty="0" smtClean="0"/>
              <a:t>with ischemia.</a:t>
            </a:r>
          </a:p>
          <a:p>
            <a:r>
              <a:rPr lang="en-CA" sz="2400" dirty="0" smtClean="0">
                <a:solidFill>
                  <a:srgbClr val="002060"/>
                </a:solidFill>
              </a:rPr>
              <a:t>Canine.</a:t>
            </a:r>
          </a:p>
          <a:p>
            <a:r>
              <a:rPr lang="en-CA" sz="2400" dirty="0" smtClean="0"/>
              <a:t>Vaccine induced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43" y="1569868"/>
            <a:ext cx="6615299" cy="4525963"/>
          </a:xfrm>
        </p:spPr>
      </p:pic>
      <p:pic>
        <p:nvPicPr>
          <p:cNvPr id="9" name="Picture 8" descr="Marshfield Lab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944225"/>
            <a:ext cx="1447800" cy="3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arshfield logo_cattails11c_with bleed 10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r="20000" b="27513"/>
          <a:stretch>
            <a:fillRect/>
          </a:stretch>
        </p:blipFill>
        <p:spPr bwMode="auto">
          <a:xfrm>
            <a:off x="10668000" y="5023475"/>
            <a:ext cx="914400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3. Panniculitis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Definition: </a:t>
            </a:r>
          </a:p>
          <a:p>
            <a:pPr lvl="1"/>
            <a:r>
              <a:rPr lang="en-CA" dirty="0"/>
              <a:t>Inflammation targeting </a:t>
            </a:r>
            <a:r>
              <a:rPr lang="en-CA" dirty="0" smtClean="0"/>
              <a:t>subcutaneous fat</a:t>
            </a:r>
            <a:endParaRPr lang="en-CA" dirty="0"/>
          </a:p>
          <a:p>
            <a:r>
              <a:rPr lang="en-CA" dirty="0" smtClean="0"/>
              <a:t>Subtypes</a:t>
            </a:r>
          </a:p>
          <a:p>
            <a:pPr lvl="1"/>
            <a:r>
              <a:rPr lang="en-CA" dirty="0" smtClean="0"/>
              <a:t>Interstitial</a:t>
            </a:r>
          </a:p>
          <a:p>
            <a:pPr lvl="1"/>
            <a:r>
              <a:rPr lang="en-CA" dirty="0" smtClean="0"/>
              <a:t>Septal</a:t>
            </a:r>
          </a:p>
          <a:p>
            <a:r>
              <a:rPr lang="en-CA" dirty="0" smtClean="0"/>
              <a:t>Cause</a:t>
            </a:r>
            <a:endParaRPr lang="en-CA" dirty="0"/>
          </a:p>
          <a:p>
            <a:pPr lvl="1"/>
            <a:r>
              <a:rPr lang="en-CA" dirty="0"/>
              <a:t>Infectious </a:t>
            </a:r>
            <a:r>
              <a:rPr lang="en-CA" dirty="0" smtClean="0"/>
              <a:t>(</a:t>
            </a:r>
            <a:r>
              <a:rPr lang="en-CA" i="1" dirty="0" smtClean="0"/>
              <a:t>Mycobacterium </a:t>
            </a:r>
            <a:r>
              <a:rPr lang="en-CA" i="1" dirty="0" err="1" smtClean="0"/>
              <a:t>fortuitum</a:t>
            </a:r>
            <a:r>
              <a:rPr lang="en-CA" dirty="0" smtClean="0"/>
              <a:t>)</a:t>
            </a:r>
            <a:endParaRPr lang="en-CA" dirty="0"/>
          </a:p>
          <a:p>
            <a:pPr lvl="1"/>
            <a:r>
              <a:rPr lang="en-CA" dirty="0"/>
              <a:t>Immunologic (Type III hypersensitivity reaction)</a:t>
            </a:r>
          </a:p>
          <a:p>
            <a:r>
              <a:rPr lang="en-CA" dirty="0"/>
              <a:t>Pathogenesis</a:t>
            </a:r>
          </a:p>
          <a:p>
            <a:pPr lvl="1"/>
            <a:r>
              <a:rPr lang="en-CA" dirty="0"/>
              <a:t>Infectious</a:t>
            </a:r>
          </a:p>
          <a:p>
            <a:pPr lvl="1"/>
            <a:r>
              <a:rPr lang="en-CA" dirty="0"/>
              <a:t>Immunologic </a:t>
            </a:r>
            <a:endParaRPr lang="en-CA" dirty="0" smtClean="0"/>
          </a:p>
          <a:p>
            <a:pPr lvl="1"/>
            <a:r>
              <a:rPr lang="en-CA" dirty="0" smtClean="0"/>
              <a:t>Pancreatitis associated</a:t>
            </a:r>
            <a:endParaRPr lang="en-CA" dirty="0"/>
          </a:p>
          <a:p>
            <a:r>
              <a:rPr lang="en-CA" dirty="0"/>
              <a:t>Lesions</a:t>
            </a:r>
          </a:p>
          <a:p>
            <a:pPr lvl="1"/>
            <a:r>
              <a:rPr lang="en-CA" dirty="0" smtClean="0"/>
              <a:t>Septal panniculitis – sepsis, sterile</a:t>
            </a:r>
            <a:endParaRPr lang="en-CA" i="1" dirty="0"/>
          </a:p>
          <a:p>
            <a:pPr lvl="1"/>
            <a:r>
              <a:rPr lang="en-CA" dirty="0" smtClean="0"/>
              <a:t>Interstitial panniculitis – Inguinal panniculitis,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66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Panniculitis Pattern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97" y="2015066"/>
            <a:ext cx="6615299" cy="4525963"/>
          </a:xfrm>
        </p:spPr>
      </p:pic>
      <p:sp>
        <p:nvSpPr>
          <p:cNvPr id="5" name="Cloud 4">
            <a:hlinkClick r:id="rId3" action="ppaction://hlinkfile"/>
          </p:cNvPr>
          <p:cNvSpPr/>
          <p:nvPr/>
        </p:nvSpPr>
        <p:spPr>
          <a:xfrm>
            <a:off x="10718800" y="519113"/>
            <a:ext cx="863600" cy="659871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87867" y="2015066"/>
            <a:ext cx="2502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Nodular Panniculitis.</a:t>
            </a:r>
          </a:p>
          <a:p>
            <a:r>
              <a:rPr lang="en-CA" sz="2400" dirty="0" smtClean="0">
                <a:solidFill>
                  <a:srgbClr val="002060"/>
                </a:solidFill>
              </a:rPr>
              <a:t>Canine.</a:t>
            </a:r>
          </a:p>
          <a:p>
            <a:r>
              <a:rPr lang="en-CA" sz="2400" dirty="0" smtClean="0"/>
              <a:t>Vaccine reaction</a:t>
            </a:r>
          </a:p>
        </p:txBody>
      </p:sp>
      <p:pic>
        <p:nvPicPr>
          <p:cNvPr id="8" name="Picture 7" descr="Marshfield Lab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0" y="6003926"/>
            <a:ext cx="1447800" cy="3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arshfield logo_cattails11c_with bleed 10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r="20000" b="27513"/>
          <a:stretch>
            <a:fillRect/>
          </a:stretch>
        </p:blipFill>
        <p:spPr bwMode="auto">
          <a:xfrm>
            <a:off x="10718800" y="5083176"/>
            <a:ext cx="914400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Panniculitis Pattern</a:t>
            </a:r>
            <a:endParaRPr lang="en-CA" dirty="0"/>
          </a:p>
        </p:txBody>
      </p:sp>
      <p:sp>
        <p:nvSpPr>
          <p:cNvPr id="5" name="Cloud 4">
            <a:hlinkClick r:id="rId2" action="ppaction://hlinkfile"/>
          </p:cNvPr>
          <p:cNvSpPr/>
          <p:nvPr/>
        </p:nvSpPr>
        <p:spPr>
          <a:xfrm>
            <a:off x="10718800" y="519113"/>
            <a:ext cx="863600" cy="659871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482423" y="2015066"/>
            <a:ext cx="39750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Neutrophilic septal panniculitis.</a:t>
            </a:r>
          </a:p>
          <a:p>
            <a:r>
              <a:rPr lang="en-CA" sz="2400" dirty="0" smtClean="0">
                <a:solidFill>
                  <a:srgbClr val="002060"/>
                </a:solidFill>
              </a:rPr>
              <a:t>Canine.</a:t>
            </a:r>
          </a:p>
          <a:p>
            <a:r>
              <a:rPr lang="en-CA" sz="2400" dirty="0" smtClean="0"/>
              <a:t>Necrotizing fasciitis</a:t>
            </a:r>
          </a:p>
          <a:p>
            <a:endParaRPr lang="en-CA" sz="2400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62" y="1539417"/>
            <a:ext cx="3384399" cy="4525963"/>
          </a:xfrm>
        </p:spPr>
      </p:pic>
      <p:pic>
        <p:nvPicPr>
          <p:cNvPr id="9" name="Picture 7" descr="Marshfield Lab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913774"/>
            <a:ext cx="1447800" cy="3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Marshfield logo_cattails11c_with bleed 10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r="20000" b="27513"/>
          <a:stretch>
            <a:fillRect/>
          </a:stretch>
        </p:blipFill>
        <p:spPr bwMode="auto">
          <a:xfrm>
            <a:off x="10668000" y="4993024"/>
            <a:ext cx="914400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4. Nodular to Diffuse Dermatitis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Definition: </a:t>
            </a:r>
          </a:p>
          <a:p>
            <a:pPr lvl="1"/>
            <a:r>
              <a:rPr lang="en-CA" dirty="0"/>
              <a:t>Inflammation </a:t>
            </a:r>
            <a:r>
              <a:rPr lang="en-CA" dirty="0" smtClean="0"/>
              <a:t>of the dermis that is either in nodules or plaques, or extreme PVD</a:t>
            </a:r>
          </a:p>
          <a:p>
            <a:r>
              <a:rPr lang="en-CA" dirty="0" smtClean="0"/>
              <a:t>Subtypes</a:t>
            </a:r>
          </a:p>
          <a:p>
            <a:pPr lvl="1"/>
            <a:r>
              <a:rPr lang="en-CA" dirty="0" smtClean="0"/>
              <a:t>See Inflammation in General</a:t>
            </a:r>
          </a:p>
          <a:p>
            <a:r>
              <a:rPr lang="en-CA" dirty="0" smtClean="0"/>
              <a:t>Cause</a:t>
            </a:r>
            <a:endParaRPr lang="en-CA" dirty="0"/>
          </a:p>
          <a:p>
            <a:pPr lvl="1"/>
            <a:r>
              <a:rPr lang="en-CA" dirty="0"/>
              <a:t>Infectious </a:t>
            </a:r>
            <a:r>
              <a:rPr lang="en-CA" dirty="0" smtClean="0"/>
              <a:t>(bacteria, fungi, protozoa)</a:t>
            </a:r>
            <a:endParaRPr lang="en-CA" dirty="0"/>
          </a:p>
          <a:p>
            <a:pPr lvl="1"/>
            <a:r>
              <a:rPr lang="en-CA" dirty="0"/>
              <a:t>Immunologic </a:t>
            </a:r>
            <a:r>
              <a:rPr lang="en-CA" dirty="0" smtClean="0"/>
              <a:t>(Type IV hypersensitivity)</a:t>
            </a:r>
            <a:endParaRPr lang="en-CA" dirty="0"/>
          </a:p>
          <a:p>
            <a:r>
              <a:rPr lang="en-CA" dirty="0"/>
              <a:t>Pathogenesis</a:t>
            </a:r>
          </a:p>
          <a:p>
            <a:pPr lvl="1"/>
            <a:r>
              <a:rPr lang="en-CA" dirty="0"/>
              <a:t>Infectious</a:t>
            </a:r>
          </a:p>
          <a:p>
            <a:pPr lvl="1"/>
            <a:r>
              <a:rPr lang="en-CA" dirty="0"/>
              <a:t>Immunologic </a:t>
            </a:r>
          </a:p>
          <a:p>
            <a:r>
              <a:rPr lang="en-CA" dirty="0" smtClean="0"/>
              <a:t>Lesions</a:t>
            </a:r>
          </a:p>
          <a:p>
            <a:pPr lvl="1"/>
            <a:r>
              <a:rPr lang="en-CA" dirty="0" smtClean="0"/>
              <a:t>Wheals to nodules, single or multiple, or affecting whole areas.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07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Dermatology</a:t>
            </a:r>
            <a:r>
              <a:rPr lang="en-CA" dirty="0" smtClean="0"/>
              <a:t> - Dermatopathology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Bewildering number of diseases.</a:t>
            </a:r>
          </a:p>
          <a:p>
            <a:r>
              <a:rPr lang="en-CA" dirty="0" smtClean="0"/>
              <a:t>Incredible complexity.</a:t>
            </a:r>
          </a:p>
          <a:p>
            <a:r>
              <a:rPr lang="en-CA" dirty="0" smtClean="0"/>
              <a:t>Pathogenetic pathways are legion.</a:t>
            </a:r>
          </a:p>
          <a:p>
            <a:endParaRPr lang="en-CA" dirty="0"/>
          </a:p>
          <a:p>
            <a:r>
              <a:rPr lang="en-CA" dirty="0"/>
              <a:t>“It is a fact and a clinical conundrum that very different diseases can present with a similar clinical appearance…..”  </a:t>
            </a:r>
            <a:r>
              <a:rPr lang="en-CA" sz="1800" dirty="0"/>
              <a:t>Ward J. Vet </a:t>
            </a:r>
            <a:r>
              <a:rPr lang="en-CA" sz="1800" dirty="0" err="1"/>
              <a:t>Dermatol</a:t>
            </a:r>
            <a:r>
              <a:rPr lang="en-CA" sz="1800" dirty="0"/>
              <a:t> 2014 25: 273-274</a:t>
            </a:r>
          </a:p>
          <a:p>
            <a:endParaRPr lang="en-CA" dirty="0" smtClean="0"/>
          </a:p>
          <a:p>
            <a:r>
              <a:rPr lang="en-CA" b="1" i="1" dirty="0" smtClean="0"/>
              <a:t>Dermatology</a:t>
            </a:r>
            <a:r>
              <a:rPr lang="en-CA" dirty="0" smtClean="0"/>
              <a:t> is based on breed, clinical distribution and lesion</a:t>
            </a:r>
          </a:p>
          <a:p>
            <a:r>
              <a:rPr lang="en-CA" b="1" dirty="0" smtClean="0"/>
              <a:t>Dermatopathology</a:t>
            </a:r>
            <a:r>
              <a:rPr lang="en-CA" dirty="0" smtClean="0"/>
              <a:t> </a:t>
            </a:r>
            <a:r>
              <a:rPr lang="en-CA" dirty="0"/>
              <a:t>uses a </a:t>
            </a:r>
            <a:r>
              <a:rPr lang="en-CA" dirty="0" err="1"/>
              <a:t>reductionalistic</a:t>
            </a:r>
            <a:r>
              <a:rPr lang="en-CA" dirty="0"/>
              <a:t> </a:t>
            </a:r>
            <a:r>
              <a:rPr lang="en-CA" dirty="0" smtClean="0"/>
              <a:t>approach and is based </a:t>
            </a:r>
            <a:r>
              <a:rPr lang="en-CA" dirty="0"/>
              <a:t>on </a:t>
            </a:r>
            <a:r>
              <a:rPr lang="en-CA" dirty="0" smtClean="0"/>
              <a:t>pathogenesis and ‘target’.</a:t>
            </a:r>
          </a:p>
          <a:p>
            <a:endParaRPr lang="en-CA" dirty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1341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Nodular – Diffuse Pattern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64" y="1626630"/>
            <a:ext cx="6615299" cy="4525963"/>
          </a:xfrm>
        </p:spPr>
      </p:pic>
      <p:sp>
        <p:nvSpPr>
          <p:cNvPr id="5" name="Cloud 4">
            <a:hlinkClick r:id="rId3" action="ppaction://hlinkfile"/>
          </p:cNvPr>
          <p:cNvSpPr/>
          <p:nvPr/>
        </p:nvSpPr>
        <p:spPr>
          <a:xfrm>
            <a:off x="10718800" y="519113"/>
            <a:ext cx="863600" cy="659871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87867" y="2015066"/>
            <a:ext cx="2648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Nodular Dermatitis.</a:t>
            </a:r>
          </a:p>
          <a:p>
            <a:r>
              <a:rPr lang="en-CA" sz="2400" dirty="0" smtClean="0">
                <a:solidFill>
                  <a:srgbClr val="002060"/>
                </a:solidFill>
              </a:rPr>
              <a:t>Feline.</a:t>
            </a:r>
          </a:p>
          <a:p>
            <a:r>
              <a:rPr lang="en-CA" sz="2400" dirty="0" smtClean="0"/>
              <a:t>Xanthoma.</a:t>
            </a:r>
          </a:p>
          <a:p>
            <a:endParaRPr lang="en-CA" sz="2400" dirty="0" smtClean="0"/>
          </a:p>
        </p:txBody>
      </p:sp>
      <p:pic>
        <p:nvPicPr>
          <p:cNvPr id="7" name="Picture 7" descr="Marshfield Lab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831" y="5849380"/>
            <a:ext cx="1447800" cy="3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Marshfield logo_cattails11c_with bleed 10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r="20000" b="27513"/>
          <a:stretch>
            <a:fillRect/>
          </a:stretch>
        </p:blipFill>
        <p:spPr bwMode="auto">
          <a:xfrm>
            <a:off x="10594631" y="4928630"/>
            <a:ext cx="914400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4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Nodular – Diffuse Pattern</a:t>
            </a:r>
            <a:endParaRPr lang="en-CA" dirty="0"/>
          </a:p>
        </p:txBody>
      </p:sp>
      <p:sp>
        <p:nvSpPr>
          <p:cNvPr id="5" name="Cloud 4">
            <a:hlinkClick r:id="rId2" action="ppaction://hlinkfile"/>
          </p:cNvPr>
          <p:cNvSpPr/>
          <p:nvPr/>
        </p:nvSpPr>
        <p:spPr>
          <a:xfrm>
            <a:off x="10718800" y="519113"/>
            <a:ext cx="863600" cy="659871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87867" y="2015066"/>
            <a:ext cx="2493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Diffuse Dermatitis.</a:t>
            </a:r>
          </a:p>
          <a:p>
            <a:r>
              <a:rPr lang="en-CA" sz="2400" dirty="0" smtClean="0">
                <a:solidFill>
                  <a:srgbClr val="002060"/>
                </a:solidFill>
              </a:rPr>
              <a:t>Feline. </a:t>
            </a:r>
            <a:r>
              <a:rPr lang="en-CA" sz="2400" dirty="0" smtClean="0"/>
              <a:t>Eosinophilic skin disease</a:t>
            </a:r>
          </a:p>
        </p:txBody>
      </p:sp>
      <p:pic>
        <p:nvPicPr>
          <p:cNvPr id="7" name="Picture 7" descr="Marshfield Lab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888017"/>
            <a:ext cx="1447800" cy="3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Marshfield logo_cattails11c_with bleed 10%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r="20000" b="27513"/>
          <a:stretch>
            <a:fillRect/>
          </a:stretch>
        </p:blipFill>
        <p:spPr bwMode="auto">
          <a:xfrm>
            <a:off x="10668000" y="4967267"/>
            <a:ext cx="914400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37" y="1665267"/>
            <a:ext cx="6615299" cy="4525963"/>
          </a:xfrm>
        </p:spPr>
      </p:pic>
    </p:spTree>
    <p:extLst>
      <p:ext uri="{BB962C8B-B14F-4D97-AF65-F5344CB8AC3E}">
        <p14:creationId xmlns:p14="http://schemas.microsoft.com/office/powerpoint/2010/main" val="22224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14" y="274638"/>
            <a:ext cx="10371786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CA" sz="3600" dirty="0" smtClean="0">
                <a:solidFill>
                  <a:schemeClr val="accent5"/>
                </a:solidFill>
              </a:rPr>
              <a:t>5. Folliculitis</a:t>
            </a:r>
            <a:r>
              <a:rPr lang="en-CA" sz="3600" dirty="0">
                <a:solidFill>
                  <a:schemeClr val="accent5"/>
                </a:solidFill>
              </a:rPr>
              <a:t>, Furunculosis, Sebaceous Adenitis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Folliculitis </a:t>
            </a:r>
          </a:p>
          <a:p>
            <a:pPr lvl="1"/>
            <a:r>
              <a:rPr lang="en-CA" dirty="0" smtClean="0"/>
              <a:t>Luminal folliculitis</a:t>
            </a:r>
          </a:p>
          <a:p>
            <a:pPr lvl="1"/>
            <a:r>
              <a:rPr lang="en-CA" dirty="0" smtClean="0"/>
              <a:t>Mural folliculitis</a:t>
            </a:r>
          </a:p>
          <a:p>
            <a:pPr lvl="2"/>
            <a:r>
              <a:rPr lang="en-CA" dirty="0" smtClean="0"/>
              <a:t>Cytotoxic/Interface</a:t>
            </a:r>
          </a:p>
          <a:p>
            <a:pPr lvl="2"/>
            <a:r>
              <a:rPr lang="en-CA" dirty="0" smtClean="0"/>
              <a:t>Infiltrative</a:t>
            </a:r>
          </a:p>
          <a:p>
            <a:r>
              <a:rPr lang="en-CA" dirty="0" smtClean="0"/>
              <a:t>Furunculosis</a:t>
            </a:r>
          </a:p>
          <a:p>
            <a:pPr lvl="1"/>
            <a:r>
              <a:rPr lang="en-CA" dirty="0" smtClean="0"/>
              <a:t>Luminal folliculitis gone extreme!</a:t>
            </a:r>
          </a:p>
          <a:p>
            <a:r>
              <a:rPr lang="en-CA" dirty="0" smtClean="0"/>
              <a:t>Sebaceous adenitis</a:t>
            </a:r>
          </a:p>
          <a:p>
            <a:pPr lvl="1"/>
            <a:r>
              <a:rPr lang="en-CA" dirty="0" smtClean="0"/>
              <a:t>Direct targeting of sebaceous glands</a:t>
            </a:r>
          </a:p>
          <a:p>
            <a:pPr lvl="1"/>
            <a:r>
              <a:rPr lang="en-CA" dirty="0" smtClean="0"/>
              <a:t>Active</a:t>
            </a:r>
          </a:p>
          <a:p>
            <a:pPr lvl="1"/>
            <a:r>
              <a:rPr lang="en-CA" dirty="0" err="1" smtClean="0"/>
              <a:t>Endstage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0104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hlinkClick r:id="rId2" action="ppaction://hlinkfile"/>
          </p:cNvPr>
          <p:cNvSpPr/>
          <p:nvPr/>
        </p:nvSpPr>
        <p:spPr>
          <a:xfrm>
            <a:off x="10718800" y="519113"/>
            <a:ext cx="863600" cy="659871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87868" y="2015066"/>
            <a:ext cx="3104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Luminal Folliculitis.</a:t>
            </a:r>
          </a:p>
          <a:p>
            <a:r>
              <a:rPr lang="en-CA" sz="2400" dirty="0" smtClean="0">
                <a:solidFill>
                  <a:srgbClr val="002060"/>
                </a:solidFill>
              </a:rPr>
              <a:t>Canine. </a:t>
            </a:r>
          </a:p>
          <a:p>
            <a:r>
              <a:rPr lang="en-CA" sz="2400" dirty="0" smtClean="0"/>
              <a:t>Pustular demodicosis.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z="3200" dirty="0" smtClean="0">
                <a:solidFill>
                  <a:schemeClr val="accent5"/>
                </a:solidFill>
              </a:rPr>
              <a:t>Folliculitis – Furunculosis Pattern</a:t>
            </a:r>
            <a:endParaRPr lang="en-CA" sz="3200" dirty="0">
              <a:solidFill>
                <a:schemeClr val="accent5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54" y="1559306"/>
            <a:ext cx="5410785" cy="4525963"/>
          </a:xfrm>
        </p:spPr>
      </p:pic>
      <p:sp>
        <p:nvSpPr>
          <p:cNvPr id="8" name="TextBox 7"/>
          <p:cNvSpPr txBox="1"/>
          <p:nvPr/>
        </p:nvSpPr>
        <p:spPr>
          <a:xfrm>
            <a:off x="10261600" y="5122453"/>
            <a:ext cx="157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Julie Yager and YagerBest Histovet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49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hlinkClick r:id="rId2" action="ppaction://hlinkfile"/>
          </p:cNvPr>
          <p:cNvSpPr/>
          <p:nvPr/>
        </p:nvSpPr>
        <p:spPr>
          <a:xfrm>
            <a:off x="10718800" y="519113"/>
            <a:ext cx="863600" cy="659871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87867" y="2015066"/>
            <a:ext cx="2481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Neutrophilic Furunculosis. </a:t>
            </a:r>
            <a:r>
              <a:rPr lang="en-CA" sz="2400" dirty="0" smtClean="0">
                <a:solidFill>
                  <a:srgbClr val="002060"/>
                </a:solidFill>
              </a:rPr>
              <a:t>Canine. </a:t>
            </a:r>
          </a:p>
          <a:p>
            <a:r>
              <a:rPr lang="en-CA" sz="2400" dirty="0" smtClean="0"/>
              <a:t>Dermatophytosis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z="3200" dirty="0" smtClean="0">
                <a:solidFill>
                  <a:schemeClr val="accent5"/>
                </a:solidFill>
              </a:rPr>
              <a:t>Folliculitis – Furunculosis Pattern</a:t>
            </a:r>
            <a:endParaRPr lang="en-CA" sz="3200" dirty="0">
              <a:solidFill>
                <a:schemeClr val="accent5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57" y="1581010"/>
            <a:ext cx="6615299" cy="4525963"/>
          </a:xfrm>
        </p:spPr>
      </p:pic>
      <p:sp>
        <p:nvSpPr>
          <p:cNvPr id="7" name="TextBox 6"/>
          <p:cNvSpPr txBox="1"/>
          <p:nvPr/>
        </p:nvSpPr>
        <p:spPr>
          <a:xfrm>
            <a:off x="10261600" y="5122453"/>
            <a:ext cx="157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Julie Yager and YagerBest Histovet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29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hlinkClick r:id="rId2" action="ppaction://hlinkfile"/>
          </p:cNvPr>
          <p:cNvSpPr/>
          <p:nvPr/>
        </p:nvSpPr>
        <p:spPr>
          <a:xfrm>
            <a:off x="10718800" y="519113"/>
            <a:ext cx="863600" cy="659871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87867" y="2015066"/>
            <a:ext cx="2425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Mural Folliculitis.</a:t>
            </a:r>
          </a:p>
          <a:p>
            <a:r>
              <a:rPr lang="en-CA" sz="2400" dirty="0" smtClean="0">
                <a:solidFill>
                  <a:srgbClr val="002060"/>
                </a:solidFill>
              </a:rPr>
              <a:t>Canine. </a:t>
            </a:r>
          </a:p>
          <a:p>
            <a:r>
              <a:rPr lang="en-CA" sz="2400" dirty="0" smtClean="0"/>
              <a:t>Cytotoxic/</a:t>
            </a:r>
          </a:p>
          <a:p>
            <a:r>
              <a:rPr lang="en-CA" sz="2400" dirty="0" smtClean="0"/>
              <a:t>Necrotic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z="3200" dirty="0" smtClean="0">
                <a:solidFill>
                  <a:schemeClr val="accent5"/>
                </a:solidFill>
              </a:rPr>
              <a:t>Folliculitis – Furunculosis Pattern</a:t>
            </a:r>
            <a:endParaRPr lang="en-CA" sz="3200" dirty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1561" y="5492711"/>
            <a:ext cx="184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YagerBest Histovet</a:t>
            </a:r>
            <a:endParaRPr lang="en-CA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3" y="1613079"/>
            <a:ext cx="6615299" cy="4525963"/>
          </a:xfrm>
        </p:spPr>
      </p:pic>
    </p:spTree>
    <p:extLst>
      <p:ext uri="{BB962C8B-B14F-4D97-AF65-F5344CB8AC3E}">
        <p14:creationId xmlns:p14="http://schemas.microsoft.com/office/powerpoint/2010/main" val="18662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hlinkClick r:id="rId2" action="ppaction://hlinkfile"/>
          </p:cNvPr>
          <p:cNvSpPr/>
          <p:nvPr/>
        </p:nvSpPr>
        <p:spPr>
          <a:xfrm>
            <a:off x="10718800" y="519113"/>
            <a:ext cx="863600" cy="659871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87868" y="2015066"/>
            <a:ext cx="248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Sebaceous </a:t>
            </a:r>
          </a:p>
          <a:p>
            <a:r>
              <a:rPr lang="en-CA" sz="2400" dirty="0" smtClean="0"/>
              <a:t>Adenitis.</a:t>
            </a:r>
          </a:p>
          <a:p>
            <a:r>
              <a:rPr lang="en-CA" sz="2400" dirty="0" smtClean="0">
                <a:solidFill>
                  <a:srgbClr val="002060"/>
                </a:solidFill>
              </a:rPr>
              <a:t>Canine.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FFSA: Sebaceous Adenitis</a:t>
            </a:r>
            <a:endParaRPr lang="en-CA" dirty="0">
              <a:solidFill>
                <a:schemeClr val="accent5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58" y="1691024"/>
            <a:ext cx="6615299" cy="4525963"/>
          </a:xfrm>
        </p:spPr>
      </p:pic>
      <p:pic>
        <p:nvPicPr>
          <p:cNvPr id="9" name="Picture 7" descr="Marshfield Lab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913774"/>
            <a:ext cx="1447800" cy="3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Marshfield logo_cattails11c_with bleed 10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r="20000" b="27513"/>
          <a:stretch>
            <a:fillRect/>
          </a:stretch>
        </p:blipFill>
        <p:spPr bwMode="auto">
          <a:xfrm>
            <a:off x="10668000" y="4993024"/>
            <a:ext cx="914400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accent5"/>
                </a:solidFill>
              </a:rPr>
              <a:t>6. Interface </a:t>
            </a:r>
            <a:r>
              <a:rPr lang="en-CA" dirty="0"/>
              <a:t>(cytotoxic) </a:t>
            </a:r>
            <a:r>
              <a:rPr lang="en-CA" dirty="0" smtClean="0"/>
              <a:t>dermatitis</a:t>
            </a:r>
            <a:endParaRPr lang="en-CA" sz="36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Definition: </a:t>
            </a:r>
            <a:r>
              <a:rPr lang="en-CA" dirty="0" smtClean="0"/>
              <a:t>Death of Keratinocytes, often single cell in type, based on targeting by immune mediated processes.</a:t>
            </a:r>
            <a:endParaRPr lang="en-CA" dirty="0"/>
          </a:p>
          <a:p>
            <a:r>
              <a:rPr lang="en-CA" dirty="0" smtClean="0"/>
              <a:t>Subtypes</a:t>
            </a:r>
          </a:p>
          <a:p>
            <a:pPr lvl="1"/>
            <a:r>
              <a:rPr lang="en-CA" dirty="0" smtClean="0"/>
              <a:t>Basal </a:t>
            </a:r>
            <a:r>
              <a:rPr lang="en-CA" dirty="0"/>
              <a:t>keratinocyte </a:t>
            </a:r>
            <a:r>
              <a:rPr lang="en-CA" dirty="0" smtClean="0"/>
              <a:t>- Cutaneous </a:t>
            </a:r>
            <a:r>
              <a:rPr lang="en-CA" dirty="0"/>
              <a:t>lupus </a:t>
            </a:r>
            <a:r>
              <a:rPr lang="en-CA" dirty="0" smtClean="0"/>
              <a:t>erythematosus</a:t>
            </a:r>
          </a:p>
          <a:p>
            <a:pPr lvl="1"/>
            <a:r>
              <a:rPr lang="en-CA" dirty="0" smtClean="0"/>
              <a:t>Transepidermal </a:t>
            </a:r>
            <a:endParaRPr lang="en-CA" dirty="0"/>
          </a:p>
          <a:p>
            <a:pPr lvl="2"/>
            <a:r>
              <a:rPr lang="en-CA" dirty="0"/>
              <a:t>Erythema </a:t>
            </a:r>
            <a:r>
              <a:rPr lang="en-CA" dirty="0" err="1"/>
              <a:t>multiforme</a:t>
            </a:r>
            <a:r>
              <a:rPr lang="en-CA" dirty="0"/>
              <a:t> like - single cell death.</a:t>
            </a:r>
          </a:p>
          <a:p>
            <a:pPr lvl="2"/>
            <a:r>
              <a:rPr lang="en-CA" dirty="0" smtClean="0"/>
              <a:t>Toxic </a:t>
            </a:r>
            <a:r>
              <a:rPr lang="en-CA" dirty="0"/>
              <a:t>epidermal necrosis – extensive necrosis</a:t>
            </a:r>
            <a:r>
              <a:rPr lang="en-CA" dirty="0" smtClean="0"/>
              <a:t>.</a:t>
            </a:r>
          </a:p>
          <a:p>
            <a:pPr lvl="2"/>
            <a:r>
              <a:rPr lang="en-CA" dirty="0" smtClean="0"/>
              <a:t>+- lichenoid band of cells in superficial dermis</a:t>
            </a:r>
          </a:p>
          <a:p>
            <a:r>
              <a:rPr lang="en-CA" dirty="0" smtClean="0"/>
              <a:t>Cause</a:t>
            </a:r>
            <a:endParaRPr lang="en-CA" dirty="0"/>
          </a:p>
          <a:p>
            <a:pPr lvl="1"/>
            <a:r>
              <a:rPr lang="en-CA" dirty="0"/>
              <a:t>Infectious </a:t>
            </a:r>
            <a:r>
              <a:rPr lang="en-CA" dirty="0" smtClean="0"/>
              <a:t>(viruses like herpesvirus)</a:t>
            </a:r>
            <a:endParaRPr lang="en-CA" dirty="0"/>
          </a:p>
          <a:p>
            <a:pPr lvl="1"/>
            <a:r>
              <a:rPr lang="en-CA" dirty="0"/>
              <a:t>Immunologic (Type </a:t>
            </a:r>
            <a:r>
              <a:rPr lang="en-CA" dirty="0" smtClean="0"/>
              <a:t>IV </a:t>
            </a:r>
            <a:r>
              <a:rPr lang="en-CA" dirty="0"/>
              <a:t>hypersensitivity reaction)</a:t>
            </a:r>
          </a:p>
          <a:p>
            <a:r>
              <a:rPr lang="en-CA" dirty="0"/>
              <a:t>Pathogenesis</a:t>
            </a:r>
          </a:p>
          <a:p>
            <a:pPr lvl="1"/>
            <a:r>
              <a:rPr lang="en-CA" dirty="0"/>
              <a:t>Infectious</a:t>
            </a:r>
          </a:p>
          <a:p>
            <a:pPr lvl="1"/>
            <a:r>
              <a:rPr lang="en-CA" dirty="0"/>
              <a:t>Immunologic </a:t>
            </a:r>
          </a:p>
          <a:p>
            <a:r>
              <a:rPr lang="en-CA" dirty="0" smtClean="0"/>
              <a:t>Lesions</a:t>
            </a:r>
          </a:p>
        </p:txBody>
      </p:sp>
    </p:spTree>
    <p:extLst>
      <p:ext uri="{BB962C8B-B14F-4D97-AF65-F5344CB8AC3E}">
        <p14:creationId xmlns:p14="http://schemas.microsoft.com/office/powerpoint/2010/main" val="15803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hlinkClick r:id="rId2" action="ppaction://hlinkfile"/>
          </p:cNvPr>
          <p:cNvSpPr/>
          <p:nvPr/>
        </p:nvSpPr>
        <p:spPr>
          <a:xfrm>
            <a:off x="10718800" y="519113"/>
            <a:ext cx="863600" cy="659871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21972" y="1963550"/>
            <a:ext cx="2575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Interface/</a:t>
            </a:r>
            <a:r>
              <a:rPr lang="en-CA" sz="2400" dirty="0" err="1" smtClean="0"/>
              <a:t>cytoxic</a:t>
            </a:r>
            <a:r>
              <a:rPr lang="en-CA" sz="2400" dirty="0" smtClean="0"/>
              <a:t>.  dermatitis</a:t>
            </a:r>
          </a:p>
          <a:p>
            <a:r>
              <a:rPr lang="en-CA" sz="2400" dirty="0" smtClean="0">
                <a:solidFill>
                  <a:srgbClr val="002060"/>
                </a:solidFill>
              </a:rPr>
              <a:t>Canine. </a:t>
            </a:r>
          </a:p>
          <a:p>
            <a:r>
              <a:rPr lang="en-CA" sz="2400" dirty="0" smtClean="0"/>
              <a:t>Erythema multiforme like disease</a:t>
            </a:r>
          </a:p>
          <a:p>
            <a:endParaRPr lang="en-CA" sz="24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7" descr="Marshfield Lab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836501"/>
            <a:ext cx="1447800" cy="3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Marshfield logo_cattails11c_with bleed 10%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r="20000" b="27513"/>
          <a:stretch>
            <a:fillRect/>
          </a:stretch>
        </p:blipFill>
        <p:spPr bwMode="auto">
          <a:xfrm>
            <a:off x="10668000" y="4915751"/>
            <a:ext cx="914400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7177825" cy="1143000"/>
          </a:xfrm>
        </p:spPr>
        <p:txBody>
          <a:bodyPr/>
          <a:lstStyle/>
          <a:p>
            <a:r>
              <a:rPr lang="en-CA" dirty="0" smtClean="0"/>
              <a:t>Interface (Cytotoxic) Pattern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47" y="1613751"/>
            <a:ext cx="6615299" cy="4525963"/>
          </a:xfrm>
        </p:spPr>
      </p:pic>
    </p:spTree>
    <p:extLst>
      <p:ext uri="{BB962C8B-B14F-4D97-AF65-F5344CB8AC3E}">
        <p14:creationId xmlns:p14="http://schemas.microsoft.com/office/powerpoint/2010/main" val="12194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7. Subepidermal and 8. intraepidermal -</a:t>
            </a:r>
            <a:br>
              <a:rPr lang="en-CA" dirty="0" smtClean="0"/>
            </a:br>
            <a:r>
              <a:rPr lang="en-CA" dirty="0" smtClean="0"/>
              <a:t>Vesicular and pustular dermatitis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Definition: </a:t>
            </a:r>
          </a:p>
          <a:p>
            <a:pPr lvl="1"/>
            <a:r>
              <a:rPr lang="en-CA" dirty="0"/>
              <a:t>Inflammation </a:t>
            </a:r>
            <a:r>
              <a:rPr lang="en-CA" dirty="0" smtClean="0"/>
              <a:t>resulting in the formation of vesicles or bulla, and / or pustules</a:t>
            </a:r>
          </a:p>
          <a:p>
            <a:pPr lvl="1"/>
            <a:r>
              <a:rPr lang="en-CA" dirty="0" smtClean="0"/>
              <a:t>Also called Vesicular and Pustular dermatitis</a:t>
            </a:r>
            <a:endParaRPr lang="en-CA" dirty="0"/>
          </a:p>
          <a:p>
            <a:r>
              <a:rPr lang="en-CA" dirty="0" smtClean="0"/>
              <a:t>Subepidermal vesiculopustular dermatitis</a:t>
            </a:r>
          </a:p>
          <a:p>
            <a:pPr lvl="1"/>
            <a:r>
              <a:rPr lang="en-CA" dirty="0" smtClean="0"/>
              <a:t>Autoimmune Subepidermal Blistering Diseases (AISBD)</a:t>
            </a:r>
          </a:p>
          <a:p>
            <a:r>
              <a:rPr lang="en-CA" dirty="0" smtClean="0"/>
              <a:t>Intraepidermal vesiculopustular dermatitis</a:t>
            </a:r>
          </a:p>
          <a:p>
            <a:pPr lvl="1"/>
            <a:r>
              <a:rPr lang="en-CA" dirty="0" err="1" smtClean="0"/>
              <a:t>Suprabasal</a:t>
            </a:r>
            <a:r>
              <a:rPr lang="en-CA" dirty="0" smtClean="0"/>
              <a:t> – Pemphigus vulgaris</a:t>
            </a:r>
          </a:p>
          <a:p>
            <a:pPr lvl="1"/>
            <a:r>
              <a:rPr lang="en-CA" dirty="0" err="1" smtClean="0"/>
              <a:t>Intraspinosal</a:t>
            </a:r>
            <a:r>
              <a:rPr lang="en-CA" dirty="0" smtClean="0"/>
              <a:t> – Pemphigus </a:t>
            </a:r>
            <a:r>
              <a:rPr lang="en-CA" dirty="0" err="1" smtClean="0"/>
              <a:t>folliaceous</a:t>
            </a:r>
            <a:r>
              <a:rPr lang="en-CA" dirty="0" smtClean="0"/>
              <a:t>, superficial pyoderma, dermatophytosis</a:t>
            </a:r>
          </a:p>
          <a:p>
            <a:pPr lvl="1"/>
            <a:r>
              <a:rPr lang="en-CA" dirty="0" err="1" smtClean="0"/>
              <a:t>Subcorneal</a:t>
            </a:r>
            <a:r>
              <a:rPr lang="en-CA" dirty="0" smtClean="0"/>
              <a:t> – </a:t>
            </a:r>
            <a:r>
              <a:rPr lang="en-CA" dirty="0" err="1" smtClean="0"/>
              <a:t>subcorneal</a:t>
            </a:r>
            <a:r>
              <a:rPr lang="en-CA" dirty="0" smtClean="0"/>
              <a:t> pustular dermatosis</a:t>
            </a:r>
          </a:p>
          <a:p>
            <a:pPr lvl="1"/>
            <a:r>
              <a:rPr lang="en-CA" dirty="0" smtClean="0"/>
              <a:t>Cause</a:t>
            </a:r>
          </a:p>
          <a:p>
            <a:pPr lvl="2"/>
            <a:r>
              <a:rPr lang="en-CA" dirty="0" smtClean="0"/>
              <a:t>Infectious (bacteria – superficial pyoderma, dermatophytosis)</a:t>
            </a:r>
            <a:endParaRPr lang="en-CA" dirty="0"/>
          </a:p>
          <a:p>
            <a:pPr lvl="2"/>
            <a:r>
              <a:rPr lang="en-CA" dirty="0"/>
              <a:t>Immunologic </a:t>
            </a:r>
            <a:r>
              <a:rPr lang="en-CA" dirty="0" smtClean="0"/>
              <a:t>– autoimmune/immune mediated disease</a:t>
            </a:r>
          </a:p>
          <a:p>
            <a:r>
              <a:rPr lang="en-CA" dirty="0" smtClean="0"/>
              <a:t>Pathogenesis</a:t>
            </a:r>
          </a:p>
          <a:p>
            <a:pPr lvl="1"/>
            <a:r>
              <a:rPr lang="en-CA" dirty="0" err="1" smtClean="0"/>
              <a:t>Hemidesmosome</a:t>
            </a:r>
            <a:r>
              <a:rPr lang="en-CA" dirty="0" smtClean="0"/>
              <a:t>/Basement Membrane Zone </a:t>
            </a:r>
            <a:r>
              <a:rPr lang="en-CA" dirty="0"/>
              <a:t>is the </a:t>
            </a:r>
            <a:r>
              <a:rPr lang="en-CA" dirty="0" smtClean="0"/>
              <a:t>target</a:t>
            </a:r>
          </a:p>
          <a:p>
            <a:pPr lvl="1"/>
            <a:r>
              <a:rPr lang="en-CA" dirty="0" smtClean="0"/>
              <a:t>Desmosome is the target</a:t>
            </a:r>
            <a:endParaRPr lang="en-CA" dirty="0"/>
          </a:p>
          <a:p>
            <a:r>
              <a:rPr lang="en-CA" dirty="0" smtClean="0"/>
              <a:t>Lesions</a:t>
            </a:r>
            <a:endParaRPr lang="en-CA" dirty="0"/>
          </a:p>
          <a:p>
            <a:pPr lvl="1"/>
            <a:r>
              <a:rPr lang="en-CA" dirty="0" smtClean="0"/>
              <a:t>Vesicles and or pustules in locations depending on disease.</a:t>
            </a:r>
          </a:p>
        </p:txBody>
      </p:sp>
    </p:spTree>
    <p:extLst>
      <p:ext uri="{BB962C8B-B14F-4D97-AF65-F5344CB8AC3E}">
        <p14:creationId xmlns:p14="http://schemas.microsoft.com/office/powerpoint/2010/main" val="39961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Dermatopathology  - General Scheme</a:t>
            </a:r>
            <a:endParaRPr lang="en-C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03232114"/>
              </p:ext>
            </p:extLst>
          </p:nvPr>
        </p:nvGraphicFramePr>
        <p:xfrm>
          <a:off x="1854558" y="1417638"/>
          <a:ext cx="10058400" cy="477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1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hlinkClick r:id="rId2" action="ppaction://hlinkfile"/>
          </p:cNvPr>
          <p:cNvSpPr/>
          <p:nvPr/>
        </p:nvSpPr>
        <p:spPr>
          <a:xfrm>
            <a:off x="10718800" y="519113"/>
            <a:ext cx="863600" cy="659871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87868" y="2015066"/>
            <a:ext cx="2275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Subepidermal</a:t>
            </a:r>
          </a:p>
          <a:p>
            <a:r>
              <a:rPr lang="en-CA" sz="2400" dirty="0" smtClean="0"/>
              <a:t>VP Dermatitis.</a:t>
            </a:r>
          </a:p>
          <a:p>
            <a:r>
              <a:rPr lang="en-CA" sz="2400" dirty="0" smtClean="0">
                <a:solidFill>
                  <a:schemeClr val="accent5">
                    <a:lumMod val="50000"/>
                  </a:schemeClr>
                </a:solidFill>
              </a:rPr>
              <a:t>Canine. </a:t>
            </a:r>
          </a:p>
          <a:p>
            <a:r>
              <a:rPr lang="en-CA" sz="2400" dirty="0" smtClean="0"/>
              <a:t>AISBD</a:t>
            </a:r>
            <a:r>
              <a:rPr lang="en-CA" sz="2400" dirty="0"/>
              <a:t>.</a:t>
            </a:r>
          </a:p>
          <a:p>
            <a:endParaRPr lang="en-CA" sz="24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6" y="1649457"/>
            <a:ext cx="7198564" cy="4525963"/>
          </a:xfr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59099" y="274638"/>
            <a:ext cx="10423301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Subepidermal Vesiculopustular Pattern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10363200" y="5252090"/>
            <a:ext cx="157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Julie Yager and YagerBest Histovet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10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hlinkClick r:id="rId2" action="ppaction://hlinkfile"/>
          </p:cNvPr>
          <p:cNvSpPr/>
          <p:nvPr/>
        </p:nvSpPr>
        <p:spPr>
          <a:xfrm>
            <a:off x="10718800" y="519113"/>
            <a:ext cx="863600" cy="659871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87867" y="2015066"/>
            <a:ext cx="25620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Intraepidermal</a:t>
            </a:r>
          </a:p>
          <a:p>
            <a:r>
              <a:rPr lang="en-CA" sz="2400" dirty="0" smtClean="0"/>
              <a:t>Acantholytic VP Dermatitis.</a:t>
            </a:r>
          </a:p>
          <a:p>
            <a:r>
              <a:rPr lang="en-CA" sz="2400" dirty="0" smtClean="0">
                <a:solidFill>
                  <a:schemeClr val="accent5">
                    <a:lumMod val="50000"/>
                  </a:schemeClr>
                </a:solidFill>
              </a:rPr>
              <a:t>Feline. </a:t>
            </a:r>
          </a:p>
          <a:p>
            <a:r>
              <a:rPr lang="en-CA" sz="2400" dirty="0" smtClean="0"/>
              <a:t>Pemphigus</a:t>
            </a:r>
          </a:p>
          <a:p>
            <a:r>
              <a:rPr lang="en-CA" sz="2400" dirty="0" smtClean="0"/>
              <a:t>foliaceus</a:t>
            </a:r>
          </a:p>
          <a:p>
            <a:endParaRPr lang="en-CA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363200" y="5212605"/>
            <a:ext cx="157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Julie Yager and YagerBest Histovet</a:t>
            </a:r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97735" y="274638"/>
            <a:ext cx="9165465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Intraepidermal Vesiculopustular Pattern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46" y="1609972"/>
            <a:ext cx="6615299" cy="4525963"/>
          </a:xfrm>
        </p:spPr>
      </p:pic>
    </p:spTree>
    <p:extLst>
      <p:ext uri="{BB962C8B-B14F-4D97-AF65-F5344CB8AC3E}">
        <p14:creationId xmlns:p14="http://schemas.microsoft.com/office/powerpoint/2010/main" val="146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Dermatitis Patterns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Perivascular dermatitis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Vasculitis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Panniculitis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Nodular to diffuse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Folliculitis, furunculosis, sebaceous adenitis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Interface / cytotoxic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Subepidermal vesiculopustular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Intraepidermal vesiculopustular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53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Pattern analysis is about pathogenesis.</a:t>
            </a:r>
          </a:p>
          <a:p>
            <a:r>
              <a:rPr lang="en-CA" dirty="0" smtClean="0"/>
              <a:t>Directs one to a shorter list of differential diagnoses.</a:t>
            </a:r>
          </a:p>
          <a:p>
            <a:r>
              <a:rPr lang="en-CA" dirty="0" smtClean="0"/>
              <a:t>Tells you what is happening even if the specific diagnosis is unknown.</a:t>
            </a:r>
          </a:p>
          <a:p>
            <a:endParaRPr lang="en-CA" dirty="0"/>
          </a:p>
          <a:p>
            <a:r>
              <a:rPr lang="en-CA" dirty="0" smtClean="0"/>
              <a:t>Basic patterns allow management of skin disease even if specific disease is not known.</a:t>
            </a:r>
          </a:p>
          <a:p>
            <a:endParaRPr lang="en-C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Dr Julie Yager</a:t>
            </a:r>
          </a:p>
          <a:p>
            <a:pPr lvl="1"/>
            <a:r>
              <a:rPr lang="en-CA" dirty="0" smtClean="0"/>
              <a:t>YagerBest Histovet (now part of Antech Canada)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International Society for Veterinary Dermatopathology</a:t>
            </a:r>
          </a:p>
          <a:p>
            <a:endParaRPr lang="en-CA" dirty="0" smtClean="0"/>
          </a:p>
          <a:p>
            <a:r>
              <a:rPr lang="en-CA" dirty="0" smtClean="0"/>
              <a:t>University of Guelph</a:t>
            </a:r>
            <a:endParaRPr lang="en-CA" dirty="0"/>
          </a:p>
          <a:p>
            <a:r>
              <a:rPr lang="en-CA" dirty="0" smtClean="0"/>
              <a:t>Marshfield Clinical Laboratories</a:t>
            </a:r>
          </a:p>
          <a:p>
            <a:endParaRPr lang="en-CA" dirty="0" smtClean="0"/>
          </a:p>
          <a:p>
            <a:endParaRPr lang="en-US" dirty="0"/>
          </a:p>
        </p:txBody>
      </p:sp>
      <p:pic>
        <p:nvPicPr>
          <p:cNvPr id="4" name="Picture 7" descr="Marshfield Lab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193" y="6005514"/>
            <a:ext cx="1447800" cy="3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arshfield logo_cattails11c_with bleed 10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r="20000" b="27513"/>
          <a:stretch>
            <a:fillRect/>
          </a:stretch>
        </p:blipFill>
        <p:spPr bwMode="auto">
          <a:xfrm>
            <a:off x="10541893" y="5084764"/>
            <a:ext cx="914400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Diseases that are not masses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3000" b="1" dirty="0"/>
              <a:t>Noninflammatory </a:t>
            </a:r>
            <a:r>
              <a:rPr lang="en-CA" sz="3000" b="1" dirty="0" smtClean="0"/>
              <a:t>diseases</a:t>
            </a:r>
          </a:p>
          <a:p>
            <a:pPr lvl="1"/>
            <a:r>
              <a:rPr lang="en-CA" dirty="0" smtClean="0"/>
              <a:t>Follicle cycle (alopecia) disorders</a:t>
            </a:r>
          </a:p>
          <a:p>
            <a:pPr lvl="2"/>
            <a:r>
              <a:rPr lang="en-CA" dirty="0" smtClean="0"/>
              <a:t>eg  seasonal cyclic alopecia</a:t>
            </a:r>
          </a:p>
          <a:p>
            <a:pPr lvl="1"/>
            <a:r>
              <a:rPr lang="en-CA" dirty="0" smtClean="0"/>
              <a:t>Collagen disorders</a:t>
            </a:r>
          </a:p>
          <a:p>
            <a:pPr lvl="2"/>
            <a:r>
              <a:rPr lang="en-CA" dirty="0"/>
              <a:t>e</a:t>
            </a:r>
            <a:r>
              <a:rPr lang="en-CA" dirty="0" smtClean="0"/>
              <a:t>g fibrosis, collagen </a:t>
            </a:r>
            <a:r>
              <a:rPr lang="en-CA" dirty="0" err="1" smtClean="0"/>
              <a:t>dysplasias</a:t>
            </a:r>
            <a:endParaRPr lang="en-CA" dirty="0" smtClean="0"/>
          </a:p>
          <a:p>
            <a:pPr lvl="1"/>
            <a:r>
              <a:rPr lang="en-CA" dirty="0" smtClean="0"/>
              <a:t>Keratinisation disorders</a:t>
            </a:r>
          </a:p>
          <a:p>
            <a:pPr lvl="2"/>
            <a:r>
              <a:rPr lang="en-CA" dirty="0"/>
              <a:t>e</a:t>
            </a:r>
            <a:r>
              <a:rPr lang="en-CA" dirty="0" smtClean="0"/>
              <a:t>g Parakeratosis, Hyperkeratosis</a:t>
            </a:r>
          </a:p>
          <a:p>
            <a:pPr lvl="1"/>
            <a:endParaRPr lang="en-CA" dirty="0" smtClean="0"/>
          </a:p>
          <a:p>
            <a:r>
              <a:rPr lang="en-CA" sz="3000" b="1" dirty="0" smtClean="0"/>
              <a:t>Inflammatory diseases (Dermatitis plus)</a:t>
            </a:r>
          </a:p>
          <a:p>
            <a:pPr lvl="1"/>
            <a:r>
              <a:rPr lang="en-CA" sz="2400" dirty="0" smtClean="0"/>
              <a:t>Pathogenesis based - Pattern Analysis System</a:t>
            </a:r>
            <a:endParaRPr lang="en-CA" sz="2400" dirty="0"/>
          </a:p>
          <a:p>
            <a:pPr lvl="2"/>
            <a:r>
              <a:rPr lang="en-CA" sz="2400" dirty="0" smtClean="0"/>
              <a:t>8 basic patterns </a:t>
            </a:r>
          </a:p>
          <a:p>
            <a:pPr lvl="2"/>
            <a:r>
              <a:rPr lang="en-CA" sz="2400" dirty="0" smtClean="0"/>
              <a:t>Common language</a:t>
            </a:r>
          </a:p>
          <a:p>
            <a:pPr lvl="1"/>
            <a:r>
              <a:rPr lang="en-CA" sz="2400" dirty="0" smtClean="0"/>
              <a:t>Danny Scott and Julie Yager adapted Ackerman’s approach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221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Dermatitis: Inflammation in General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1600201"/>
            <a:ext cx="9448800" cy="4980903"/>
          </a:xfrm>
        </p:spPr>
        <p:txBody>
          <a:bodyPr>
            <a:normAutofit fontScale="92500" lnSpcReduction="10000"/>
          </a:bodyPr>
          <a:lstStyle/>
          <a:p>
            <a:r>
              <a:rPr lang="en-CA" sz="2800" b="1" dirty="0" smtClean="0"/>
              <a:t>Fluidic (vascular) phase</a:t>
            </a:r>
          </a:p>
          <a:p>
            <a:pPr lvl="1"/>
            <a:r>
              <a:rPr lang="en-CA" dirty="0" smtClean="0"/>
              <a:t>The presence of fluid in an area of inflammation is based on:</a:t>
            </a:r>
          </a:p>
          <a:p>
            <a:pPr lvl="2"/>
            <a:r>
              <a:rPr lang="en-CA" dirty="0" smtClean="0"/>
              <a:t>Vascular and inflammatory mediators resulting in edema.</a:t>
            </a:r>
          </a:p>
          <a:p>
            <a:pPr lvl="3"/>
            <a:r>
              <a:rPr lang="en-CA" dirty="0" smtClean="0"/>
              <a:t>Vasoactive amines (histamine, serotonin, 5HO tryptamine).</a:t>
            </a:r>
          </a:p>
          <a:p>
            <a:pPr lvl="3"/>
            <a:r>
              <a:rPr lang="en-CA" dirty="0" smtClean="0"/>
              <a:t>Arachidonic acid metabolites – prostaglandin and leukotrienes.</a:t>
            </a:r>
          </a:p>
          <a:p>
            <a:pPr lvl="3"/>
            <a:r>
              <a:rPr lang="en-CA" dirty="0" smtClean="0"/>
              <a:t>Toll like receptor (innate) – Interleukin 1 receptor (adaptive) link </a:t>
            </a:r>
          </a:p>
          <a:p>
            <a:pPr lvl="2"/>
            <a:r>
              <a:rPr lang="en-CA" dirty="0" smtClean="0"/>
              <a:t>Vascular damage resulting in exudation of high protein fluid like fibrin.</a:t>
            </a:r>
          </a:p>
          <a:p>
            <a:pPr lvl="3"/>
            <a:r>
              <a:rPr lang="en-CA" dirty="0" smtClean="0"/>
              <a:t>Usually exotoxin or </a:t>
            </a:r>
            <a:r>
              <a:rPr lang="en-CA" smtClean="0"/>
              <a:t>severe endotoxin.</a:t>
            </a:r>
            <a:endParaRPr lang="en-CA" dirty="0" smtClean="0"/>
          </a:p>
          <a:p>
            <a:pPr lvl="2"/>
            <a:endParaRPr lang="en-CA" dirty="0" smtClean="0"/>
          </a:p>
          <a:p>
            <a:r>
              <a:rPr lang="en-CA" sz="2800" b="1" dirty="0" smtClean="0"/>
              <a:t>Cellular phase</a:t>
            </a:r>
          </a:p>
          <a:p>
            <a:pPr lvl="1"/>
            <a:r>
              <a:rPr lang="en-CA" dirty="0" smtClean="0"/>
              <a:t>The presence of cells in an area of inflammation is based on </a:t>
            </a:r>
          </a:p>
          <a:p>
            <a:pPr lvl="2"/>
            <a:r>
              <a:rPr lang="en-CA" dirty="0" smtClean="0"/>
              <a:t>Leukocyte emigration</a:t>
            </a:r>
          </a:p>
          <a:p>
            <a:pPr lvl="3"/>
            <a:r>
              <a:rPr lang="en-CA" dirty="0" smtClean="0"/>
              <a:t>Granulocytes emigrate based on intercellular adhesion molecules (ICAMs) and chemotaxis.</a:t>
            </a:r>
          </a:p>
          <a:p>
            <a:pPr lvl="3"/>
            <a:r>
              <a:rPr lang="en-CA" dirty="0" smtClean="0"/>
              <a:t>Lymphocytes migrate on intercellular adhesion molecules (ICAMs)</a:t>
            </a:r>
          </a:p>
          <a:p>
            <a:pPr lvl="2"/>
            <a:r>
              <a:rPr lang="en-CA" dirty="0" smtClean="0"/>
              <a:t>Local proliferation</a:t>
            </a:r>
          </a:p>
          <a:p>
            <a:pPr lvl="3"/>
            <a:r>
              <a:rPr lang="en-CA" dirty="0" smtClean="0"/>
              <a:t>Innate immune cells  – histiocytic dendritic cells</a:t>
            </a:r>
          </a:p>
          <a:p>
            <a:pPr lvl="3"/>
            <a:r>
              <a:rPr lang="en-CA" dirty="0" smtClean="0"/>
              <a:t>Adaptive immune cells - lymphocytes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47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51" y="274638"/>
            <a:ext cx="10333149" cy="1143000"/>
          </a:xfrm>
        </p:spPr>
        <p:txBody>
          <a:bodyPr>
            <a:noAutofit/>
          </a:bodyPr>
          <a:lstStyle/>
          <a:p>
            <a:r>
              <a:rPr lang="en-CA" dirty="0" smtClean="0"/>
              <a:t>Dermatitis: Types of Inflammation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1"/>
            <a:ext cx="9448800" cy="5006661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Cell poor – fluidic (vascular dominates)</a:t>
            </a:r>
          </a:p>
          <a:p>
            <a:pPr lvl="1"/>
            <a:r>
              <a:rPr lang="en-CA" dirty="0" smtClean="0"/>
              <a:t>Erythroderma (vascular dilation), wheals (urticarial reaction)</a:t>
            </a:r>
          </a:p>
          <a:p>
            <a:r>
              <a:rPr lang="en-CA" dirty="0" smtClean="0"/>
              <a:t>Neutrophilic</a:t>
            </a:r>
          </a:p>
          <a:p>
            <a:pPr lvl="1"/>
            <a:r>
              <a:rPr lang="en-CA" dirty="0" smtClean="0"/>
              <a:t>Bacteria, necrosis sometimes, Complement (C) 3a and C5a</a:t>
            </a:r>
          </a:p>
          <a:p>
            <a:r>
              <a:rPr lang="en-CA" dirty="0" smtClean="0"/>
              <a:t>Eosinophilic</a:t>
            </a:r>
          </a:p>
          <a:p>
            <a:pPr lvl="1"/>
            <a:r>
              <a:rPr lang="en-CA" dirty="0" smtClean="0"/>
              <a:t>Eosinophil chemotactic factor, histamine, mast cell granules, some T-cells</a:t>
            </a:r>
          </a:p>
          <a:p>
            <a:r>
              <a:rPr lang="en-CA" dirty="0" smtClean="0"/>
              <a:t>Lymphocytic</a:t>
            </a:r>
          </a:p>
          <a:p>
            <a:pPr lvl="1"/>
            <a:r>
              <a:rPr lang="en-CA" dirty="0" smtClean="0"/>
              <a:t>Antigen recognition – innate and especially adaptive immune response</a:t>
            </a:r>
          </a:p>
          <a:p>
            <a:r>
              <a:rPr lang="en-CA" dirty="0" smtClean="0"/>
              <a:t>Plasmacytic</a:t>
            </a:r>
          </a:p>
          <a:p>
            <a:pPr lvl="1"/>
            <a:r>
              <a:rPr lang="en-CA" dirty="0" smtClean="0"/>
              <a:t>Adaptive B cell response – antibody production</a:t>
            </a:r>
          </a:p>
          <a:p>
            <a:r>
              <a:rPr lang="en-CA" dirty="0" smtClean="0"/>
              <a:t>Histiocytic/dendritic cells</a:t>
            </a:r>
          </a:p>
          <a:p>
            <a:pPr lvl="1"/>
            <a:r>
              <a:rPr lang="en-CA" dirty="0" smtClean="0"/>
              <a:t>Antigen presenting cells and career macrophages</a:t>
            </a:r>
          </a:p>
          <a:p>
            <a:r>
              <a:rPr lang="en-CA" dirty="0" smtClean="0"/>
              <a:t>Granulomatous</a:t>
            </a:r>
          </a:p>
          <a:p>
            <a:pPr lvl="1"/>
            <a:r>
              <a:rPr lang="en-CA" dirty="0" smtClean="0"/>
              <a:t>Foreign body and adaptive immune response</a:t>
            </a:r>
          </a:p>
          <a:p>
            <a:r>
              <a:rPr lang="en-CA" dirty="0" smtClean="0"/>
              <a:t>Pyogranulomatous</a:t>
            </a:r>
          </a:p>
          <a:p>
            <a:pPr lvl="1"/>
            <a:r>
              <a:rPr lang="en-CA" dirty="0" smtClean="0"/>
              <a:t>Mixture of neutrophilic and histiocytic and/or granulomatous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53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Normal Skin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50" y="1769533"/>
            <a:ext cx="7090969" cy="4851400"/>
          </a:xfrm>
        </p:spPr>
      </p:pic>
      <p:sp>
        <p:nvSpPr>
          <p:cNvPr id="5" name="Cloud 4">
            <a:hlinkClick r:id="rId3" action="ppaction://hlinkfile"/>
          </p:cNvPr>
          <p:cNvSpPr/>
          <p:nvPr/>
        </p:nvSpPr>
        <p:spPr>
          <a:xfrm>
            <a:off x="10363200" y="274638"/>
            <a:ext cx="1473200" cy="948267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9777719" y="5122453"/>
            <a:ext cx="2058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Julie Yager and YagerBest Histovet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72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133" y="274638"/>
            <a:ext cx="9838267" cy="1143000"/>
          </a:xfrm>
        </p:spPr>
        <p:txBody>
          <a:bodyPr/>
          <a:lstStyle/>
          <a:p>
            <a:r>
              <a:rPr lang="en-CA" dirty="0" smtClean="0"/>
              <a:t>1. Perivascular Dermatitis (PVD)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133" y="1600201"/>
            <a:ext cx="10176933" cy="5037666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Definition: </a:t>
            </a:r>
          </a:p>
          <a:p>
            <a:pPr lvl="1"/>
            <a:r>
              <a:rPr lang="en-CA" dirty="0" smtClean="0"/>
              <a:t>Stereotypical inflammatory reaction of skin</a:t>
            </a:r>
          </a:p>
          <a:p>
            <a:pPr lvl="1"/>
            <a:r>
              <a:rPr lang="en-CA" dirty="0" smtClean="0"/>
              <a:t>Inflammation where components are attracted to dermis or epidermis, affecting blood vessels (capillaries and post capillary venules) – which are the conduit for inflammation. </a:t>
            </a:r>
          </a:p>
          <a:p>
            <a:r>
              <a:rPr lang="en-CA" dirty="0" smtClean="0"/>
              <a:t>Subtypes</a:t>
            </a:r>
          </a:p>
          <a:p>
            <a:pPr lvl="1"/>
            <a:r>
              <a:rPr lang="en-CA" dirty="0" smtClean="0"/>
              <a:t>Epidermis – hyperplastic or not</a:t>
            </a:r>
          </a:p>
          <a:p>
            <a:pPr lvl="1"/>
            <a:r>
              <a:rPr lang="en-CA" dirty="0" smtClean="0"/>
              <a:t>Dermis – superficial and or deep; see Inflammation in General</a:t>
            </a:r>
          </a:p>
          <a:p>
            <a:r>
              <a:rPr lang="en-CA" dirty="0" smtClean="0"/>
              <a:t>Cause</a:t>
            </a:r>
          </a:p>
          <a:p>
            <a:pPr lvl="1"/>
            <a:r>
              <a:rPr lang="en-CA" dirty="0" smtClean="0"/>
              <a:t>Infectious (myriad)</a:t>
            </a:r>
          </a:p>
          <a:p>
            <a:pPr lvl="1"/>
            <a:r>
              <a:rPr lang="en-CA" dirty="0" smtClean="0"/>
              <a:t>Immunologic (Type 1 and IV hypersensitivity)</a:t>
            </a:r>
          </a:p>
          <a:p>
            <a:r>
              <a:rPr lang="en-CA" dirty="0" smtClean="0"/>
              <a:t>Pathogenesis</a:t>
            </a:r>
          </a:p>
          <a:p>
            <a:pPr lvl="1"/>
            <a:r>
              <a:rPr lang="en-CA" dirty="0" smtClean="0"/>
              <a:t>Least specific</a:t>
            </a:r>
          </a:p>
          <a:p>
            <a:pPr lvl="1"/>
            <a:r>
              <a:rPr lang="en-CA" dirty="0" smtClean="0"/>
              <a:t>See Inflammation in General </a:t>
            </a:r>
          </a:p>
          <a:p>
            <a:r>
              <a:rPr lang="en-CA" dirty="0" smtClean="0"/>
              <a:t>Lesions</a:t>
            </a:r>
          </a:p>
          <a:p>
            <a:pPr lvl="1"/>
            <a:r>
              <a:rPr lang="en-CA" dirty="0" smtClean="0"/>
              <a:t>What is expected in dermal inflammation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55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Perivascular Dermatitis Pattern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93" y="1417638"/>
            <a:ext cx="7090969" cy="4851400"/>
          </a:xfrm>
        </p:spPr>
      </p:pic>
      <p:sp>
        <p:nvSpPr>
          <p:cNvPr id="5" name="Cloud 4">
            <a:hlinkClick r:id="rId3" action="ppaction://hlinkfile"/>
          </p:cNvPr>
          <p:cNvSpPr/>
          <p:nvPr/>
        </p:nvSpPr>
        <p:spPr>
          <a:xfrm>
            <a:off x="10718800" y="519113"/>
            <a:ext cx="863600" cy="659871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04799" y="1981199"/>
            <a:ext cx="2137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Superficial</a:t>
            </a:r>
          </a:p>
          <a:p>
            <a:r>
              <a:rPr lang="en-CA" sz="2400" dirty="0" smtClean="0"/>
              <a:t>Cell Poor</a:t>
            </a:r>
          </a:p>
          <a:p>
            <a:r>
              <a:rPr lang="en-CA" sz="2400" dirty="0" smtClean="0"/>
              <a:t>PVD</a:t>
            </a:r>
          </a:p>
          <a:p>
            <a:r>
              <a:rPr lang="en-CA" sz="2400" dirty="0" smtClean="0">
                <a:solidFill>
                  <a:srgbClr val="002060"/>
                </a:solidFill>
              </a:rPr>
              <a:t>Canine.</a:t>
            </a:r>
          </a:p>
          <a:p>
            <a:r>
              <a:rPr lang="en-CA" sz="2400" dirty="0" smtClean="0"/>
              <a:t>Atopy</a:t>
            </a:r>
            <a:endParaRPr lang="en-CA" sz="2400" dirty="0"/>
          </a:p>
        </p:txBody>
      </p:sp>
      <p:pic>
        <p:nvPicPr>
          <p:cNvPr id="8" name="Picture 7" descr="Marshfield Lab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369" y="5931347"/>
            <a:ext cx="1447800" cy="3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arshfield logo_cattails11c_with bleed 10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r="20000" b="27513"/>
          <a:stretch>
            <a:fillRect/>
          </a:stretch>
        </p:blipFill>
        <p:spPr bwMode="auto">
          <a:xfrm>
            <a:off x="10596169" y="5010597"/>
            <a:ext cx="914400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5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ial UoG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ial UoG Theme" id="{78089CFB-5464-493A-AA5F-0B0A64089C8F}" vid="{D16C0B85-A55B-4EA5-9232-AA85A12153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1141</Words>
  <Application>Microsoft Office PowerPoint</Application>
  <PresentationFormat>Custom</PresentationFormat>
  <Paragraphs>283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Official UoG Theme</vt:lpstr>
      <vt:lpstr>Dermatopathology Inflammatory Patterns</vt:lpstr>
      <vt:lpstr>Dermatology - Dermatopathology</vt:lpstr>
      <vt:lpstr>Dermatopathology  - General Scheme</vt:lpstr>
      <vt:lpstr>Diseases that are not masses</vt:lpstr>
      <vt:lpstr>Dermatitis: Inflammation in General</vt:lpstr>
      <vt:lpstr>Dermatitis: Types of Inflammation</vt:lpstr>
      <vt:lpstr>Normal Skin</vt:lpstr>
      <vt:lpstr>1. Perivascular Dermatitis (PVD)</vt:lpstr>
      <vt:lpstr>Perivascular Dermatitis Pattern</vt:lpstr>
      <vt:lpstr>Perivascular Dermatitis Pattern</vt:lpstr>
      <vt:lpstr>Perivascular Dermatitis Pattern</vt:lpstr>
      <vt:lpstr>Perivascular Dermatitis Pattern</vt:lpstr>
      <vt:lpstr>2. Vasculitis</vt:lpstr>
      <vt:lpstr>Vasculitis Pattern</vt:lpstr>
      <vt:lpstr>Vasculitis Pattern</vt:lpstr>
      <vt:lpstr>3. Panniculitis</vt:lpstr>
      <vt:lpstr>Panniculitis Pattern</vt:lpstr>
      <vt:lpstr>Panniculitis Pattern</vt:lpstr>
      <vt:lpstr>4. Nodular to Diffuse Dermatitis</vt:lpstr>
      <vt:lpstr>Nodular – Diffuse Pattern</vt:lpstr>
      <vt:lpstr>Nodular – Diffuse Pattern</vt:lpstr>
      <vt:lpstr>5. Folliculitis, Furunculosis, Sebaceous Adenitis</vt:lpstr>
      <vt:lpstr>Folliculitis – Furunculosis Pattern</vt:lpstr>
      <vt:lpstr>Folliculitis – Furunculosis Pattern</vt:lpstr>
      <vt:lpstr>Folliculitis – Furunculosis Pattern</vt:lpstr>
      <vt:lpstr>FFSA: Sebaceous Adenitis</vt:lpstr>
      <vt:lpstr>6. Interface (cytotoxic) dermatitis</vt:lpstr>
      <vt:lpstr>Interface (Cytotoxic) Pattern</vt:lpstr>
      <vt:lpstr>7. Subepidermal and 8. intraepidermal - Vesicular and pustular dermatitis</vt:lpstr>
      <vt:lpstr>Subepidermal Vesiculopustular Pattern</vt:lpstr>
      <vt:lpstr>Intraepidermal Vesiculopustular Pattern</vt:lpstr>
      <vt:lpstr>Dermatitis Patterns</vt:lpstr>
      <vt:lpstr>Summary</vt:lpstr>
      <vt:lpstr>Acknowledgements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 Foster</dc:creator>
  <cp:lastModifiedBy>Alexis</cp:lastModifiedBy>
  <cp:revision>72</cp:revision>
  <cp:lastPrinted>2018-04-27T17:07:39Z</cp:lastPrinted>
  <dcterms:created xsi:type="dcterms:W3CDTF">2017-12-07T12:33:56Z</dcterms:created>
  <dcterms:modified xsi:type="dcterms:W3CDTF">2018-05-24T23:47:54Z</dcterms:modified>
</cp:coreProperties>
</file>